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2" r:id="rId1"/>
  </p:sldMasterIdLst>
  <p:notesMasterIdLst>
    <p:notesMasterId r:id="rId23"/>
  </p:notesMasterIdLst>
  <p:handoutMasterIdLst>
    <p:handoutMasterId r:id="rId24"/>
  </p:handoutMasterIdLst>
  <p:sldIdLst>
    <p:sldId id="415" r:id="rId2"/>
    <p:sldId id="414" r:id="rId3"/>
    <p:sldId id="303" r:id="rId4"/>
    <p:sldId id="327" r:id="rId5"/>
    <p:sldId id="405" r:id="rId6"/>
    <p:sldId id="409" r:id="rId7"/>
    <p:sldId id="411" r:id="rId8"/>
    <p:sldId id="329" r:id="rId9"/>
    <p:sldId id="273" r:id="rId10"/>
    <p:sldId id="319" r:id="rId11"/>
    <p:sldId id="316" r:id="rId12"/>
    <p:sldId id="317" r:id="rId13"/>
    <p:sldId id="311" r:id="rId14"/>
    <p:sldId id="323" r:id="rId15"/>
    <p:sldId id="388" r:id="rId16"/>
    <p:sldId id="335" r:id="rId17"/>
    <p:sldId id="412" r:id="rId18"/>
    <p:sldId id="413" r:id="rId19"/>
    <p:sldId id="362" r:id="rId20"/>
    <p:sldId id="307" r:id="rId21"/>
    <p:sldId id="265" r:id="rId22"/>
  </p:sldIdLst>
  <p:sldSz cx="9144000" cy="6858000" type="screen4x3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2">
          <p15:clr>
            <a:srgbClr val="A4A3A4"/>
          </p15:clr>
        </p15:guide>
        <p15:guide id="2" pos="3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45D2"/>
    <a:srgbClr val="900CD2"/>
    <a:srgbClr val="D10E70"/>
    <a:srgbClr val="2C08D2"/>
    <a:srgbClr val="D1180D"/>
    <a:srgbClr val="D18711"/>
    <a:srgbClr val="D15A0F"/>
    <a:srgbClr val="1A8B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207" autoAdjust="0"/>
    <p:restoredTop sz="71066" autoAdjust="0"/>
  </p:normalViewPr>
  <p:slideViewPr>
    <p:cSldViewPr snapToGrid="0">
      <p:cViewPr varScale="1">
        <p:scale>
          <a:sx n="46" d="100"/>
          <a:sy n="46" d="100"/>
        </p:scale>
        <p:origin x="1572" y="30"/>
      </p:cViewPr>
      <p:guideLst>
        <p:guide orient="horz" pos="862"/>
        <p:guide pos="336"/>
      </p:guideLst>
    </p:cSldViewPr>
  </p:slideViewPr>
  <p:outlineViewPr>
    <p:cViewPr>
      <p:scale>
        <a:sx n="33" d="100"/>
        <a:sy n="33" d="100"/>
      </p:scale>
      <p:origin x="264" y="212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6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94" tIns="46147" rIns="92294" bIns="46147" numCol="1" anchor="t" anchorCtr="0" compatLnSpc="1">
            <a:prstTxWarp prst="textNoShape">
              <a:avLst/>
            </a:prstTxWarp>
          </a:bodyPr>
          <a:lstStyle>
            <a:lvl1pPr defTabSz="923026" eaLnBrk="0" hangingPunct="0">
              <a:defRPr sz="11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6" y="0"/>
            <a:ext cx="3038476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94" tIns="46147" rIns="92294" bIns="46147" numCol="1" anchor="t" anchorCtr="0" compatLnSpc="1">
            <a:prstTxWarp prst="textNoShape">
              <a:avLst/>
            </a:prstTxWarp>
          </a:bodyPr>
          <a:lstStyle>
            <a:lvl1pPr algn="r" defTabSz="923026" eaLnBrk="0" hangingPunct="0">
              <a:defRPr sz="11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3958"/>
            <a:ext cx="3038476" cy="462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94" tIns="46147" rIns="92294" bIns="46147" numCol="1" anchor="b" anchorCtr="0" compatLnSpc="1">
            <a:prstTxWarp prst="textNoShape">
              <a:avLst/>
            </a:prstTxWarp>
          </a:bodyPr>
          <a:lstStyle>
            <a:lvl1pPr defTabSz="923026" eaLnBrk="0" hangingPunct="0">
              <a:defRPr sz="11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6" y="8773958"/>
            <a:ext cx="3038476" cy="462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94" tIns="46147" rIns="92294" bIns="46147" numCol="1" anchor="b" anchorCtr="0" compatLnSpc="1">
            <a:prstTxWarp prst="textNoShape">
              <a:avLst/>
            </a:prstTxWarp>
          </a:bodyPr>
          <a:lstStyle>
            <a:lvl1pPr algn="r" defTabSz="923026" eaLnBrk="0" hangingPunct="0">
              <a:defRPr sz="11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335CA2F8-C720-4ED3-8B82-19C79266A7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9511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6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94" tIns="46147" rIns="92294" bIns="46147" numCol="1" anchor="t" anchorCtr="0" compatLnSpc="1">
            <a:prstTxWarp prst="textNoShape">
              <a:avLst/>
            </a:prstTxWarp>
          </a:bodyPr>
          <a:lstStyle>
            <a:lvl1pPr defTabSz="923026" eaLnBrk="0" hangingPunct="0">
              <a:defRPr sz="11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6" y="0"/>
            <a:ext cx="3038476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94" tIns="46147" rIns="92294" bIns="46147" numCol="1" anchor="t" anchorCtr="0" compatLnSpc="1">
            <a:prstTxWarp prst="textNoShape">
              <a:avLst/>
            </a:prstTxWarp>
          </a:bodyPr>
          <a:lstStyle>
            <a:lvl1pPr algn="r" defTabSz="923026" eaLnBrk="0" hangingPunct="0">
              <a:defRPr sz="11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692150"/>
            <a:ext cx="4618038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40" y="4387768"/>
            <a:ext cx="5140324" cy="4155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94" tIns="46147" rIns="92294" bIns="4614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3958"/>
            <a:ext cx="3038476" cy="462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94" tIns="46147" rIns="92294" bIns="46147" numCol="1" anchor="b" anchorCtr="0" compatLnSpc="1">
            <a:prstTxWarp prst="textNoShape">
              <a:avLst/>
            </a:prstTxWarp>
          </a:bodyPr>
          <a:lstStyle>
            <a:lvl1pPr defTabSz="923026" eaLnBrk="0" hangingPunct="0">
              <a:defRPr sz="11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6" y="8773958"/>
            <a:ext cx="3038476" cy="462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94" tIns="46147" rIns="92294" bIns="46147" numCol="1" anchor="b" anchorCtr="0" compatLnSpc="1">
            <a:prstTxWarp prst="textNoShape">
              <a:avLst/>
            </a:prstTxWarp>
          </a:bodyPr>
          <a:lstStyle>
            <a:lvl1pPr algn="r" defTabSz="923026" eaLnBrk="0" hangingPunct="0">
              <a:defRPr sz="11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7D1942B4-62AB-4496-ACB0-2A7DEB439C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2993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ＭＳ Ｐゴシック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942B4-62AB-4496-ACB0-2A7DEB439C8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070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8CBA17-29D4-4C4D-B172-F75AAAC7CD88}" type="slidenum">
              <a:rPr lang="en-US" smtClean="0">
                <a:latin typeface="Arial" charset="0"/>
                <a:ea typeface="ＭＳ Ｐゴシック" pitchFamily="1" charset="-128"/>
              </a:rPr>
              <a:pPr/>
              <a:t>3</a:t>
            </a:fld>
            <a:endParaRPr lang="en-US" smtClean="0">
              <a:latin typeface="Arial" charset="0"/>
              <a:ea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FEA9A1-1EB9-4519-8957-2C91CA8FDD5C}" type="slidenum">
              <a:rPr lang="en-US" smtClean="0">
                <a:latin typeface="Arial" charset="0"/>
                <a:ea typeface="ＭＳ Ｐゴシック" pitchFamily="1" charset="-128"/>
              </a:rPr>
              <a:pPr/>
              <a:t>4</a:t>
            </a:fld>
            <a:endParaRPr lang="en-US" smtClean="0">
              <a:latin typeface="Arial" charset="0"/>
              <a:ea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b="1" dirty="0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6BE21E-F382-443E-8AAC-3FEAE3F2865F}" type="slidenum">
              <a:rPr lang="en-US" smtClean="0">
                <a:latin typeface="Arial" charset="0"/>
                <a:ea typeface="ＭＳ Ｐゴシック" pitchFamily="1" charset="-128"/>
              </a:rPr>
              <a:pPr/>
              <a:t>6</a:t>
            </a:fld>
            <a:endParaRPr lang="en-US" smtClean="0">
              <a:latin typeface="Arial" charset="0"/>
              <a:ea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942B4-62AB-4496-ACB0-2A7DEB439C8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695325"/>
            <a:ext cx="4618038" cy="3463925"/>
          </a:xfrm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387767"/>
            <a:ext cx="5607050" cy="3332621"/>
          </a:xfrm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7EC673-4E59-49FC-B98D-2D4816BFF578}" type="slidenum">
              <a:rPr lang="de-DE" smtClean="0">
                <a:latin typeface="Arial" charset="0"/>
                <a:ea typeface="ＭＳ Ｐゴシック" pitchFamily="1" charset="-128"/>
              </a:rPr>
              <a:pPr/>
              <a:t>9</a:t>
            </a:fld>
            <a:endParaRPr lang="de-DE" smtClean="0">
              <a:latin typeface="Arial" charset="0"/>
              <a:ea typeface="ＭＳ Ｐゴシック" pitchFamily="1" charset="-128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695325"/>
            <a:ext cx="4618038" cy="3463925"/>
          </a:xfrm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387768"/>
            <a:ext cx="5607050" cy="3405172"/>
          </a:xfrm>
          <a:noFill/>
          <a:ln/>
        </p:spPr>
        <p:txBody>
          <a:bodyPr/>
          <a:lstStyle/>
          <a:p>
            <a:endParaRPr lang="en-CA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37327B-3DE5-4D99-A5E1-3385DAC6679D}" type="slidenum">
              <a:rPr lang="en-US" smtClean="0">
                <a:latin typeface="Arial" charset="0"/>
                <a:ea typeface="ＭＳ Ｐゴシック" pitchFamily="1" charset="-128"/>
              </a:rPr>
              <a:pPr/>
              <a:t>10</a:t>
            </a:fld>
            <a:endParaRPr lang="en-US" smtClean="0">
              <a:latin typeface="Arial" charset="0"/>
              <a:ea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260C71-C798-4C0E-BB7F-04B287E9243C}" type="slidenum">
              <a:rPr lang="en-US" smtClean="0">
                <a:latin typeface="Arial" charset="0"/>
                <a:ea typeface="ＭＳ Ｐゴシック" pitchFamily="1" charset="-128"/>
              </a:rPr>
              <a:pPr/>
              <a:t>11</a:t>
            </a:fld>
            <a:endParaRPr lang="en-US" smtClean="0">
              <a:latin typeface="Arial" charset="0"/>
              <a:ea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EFDF5F-D164-48A8-A287-D835DCE9D309}" type="slidenum">
              <a:rPr lang="en-US" smtClean="0">
                <a:latin typeface="Arial" charset="0"/>
                <a:ea typeface="ＭＳ Ｐゴシック" pitchFamily="1" charset="-128"/>
              </a:rPr>
              <a:pPr/>
              <a:t>12</a:t>
            </a:fld>
            <a:endParaRPr lang="en-US" smtClean="0">
              <a:latin typeface="Arial" charset="0"/>
              <a:ea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312AB4-7AA7-4B05-A51D-FBF0973D1C00}" type="slidenum">
              <a:rPr lang="en-US" smtClean="0">
                <a:latin typeface="Arial" charset="0"/>
                <a:ea typeface="ＭＳ Ｐゴシック" pitchFamily="1" charset="-128"/>
              </a:rPr>
              <a:pPr/>
              <a:t>13</a:t>
            </a:fld>
            <a:endParaRPr lang="en-US" smtClean="0">
              <a:latin typeface="Arial" charset="0"/>
              <a:ea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312AB4-7AA7-4B05-A51D-FBF0973D1C00}" type="slidenum">
              <a:rPr lang="en-US" smtClean="0">
                <a:latin typeface="Arial" charset="0"/>
                <a:ea typeface="ＭＳ Ｐゴシック" pitchFamily="1" charset="-128"/>
              </a:rPr>
              <a:pPr/>
              <a:t>14</a:t>
            </a:fld>
            <a:endParaRPr lang="en-US" smtClean="0">
              <a:latin typeface="Arial" charset="0"/>
              <a:ea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942B4-62AB-4496-ACB0-2A7DEB439C84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FF771E-1DA4-4474-8D4A-47D64263869A}" type="slidenum">
              <a:rPr lang="en-US" smtClean="0">
                <a:latin typeface="Arial" charset="0"/>
                <a:ea typeface="ＭＳ Ｐゴシック" pitchFamily="1" charset="-128"/>
              </a:rPr>
              <a:pPr/>
              <a:t>16</a:t>
            </a:fld>
            <a:endParaRPr lang="en-US" smtClean="0">
              <a:latin typeface="Arial" charset="0"/>
              <a:ea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210D11-B669-4560-86AF-AD9AF18114C4}" type="slidenum">
              <a:rPr lang="en-US"/>
              <a:pPr/>
              <a:t>17</a:t>
            </a:fld>
            <a:endParaRPr lang="en-US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210D11-B669-4560-86AF-AD9AF18114C4}" type="slidenum">
              <a:rPr lang="en-US"/>
              <a:pPr/>
              <a:t>18</a:t>
            </a:fld>
            <a:endParaRPr lang="en-US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942B4-62AB-4496-ACB0-2A7DEB439C84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DBB8A5-E8DE-4B75-8E85-96F14D8DEF4C}" type="slidenum">
              <a:rPr lang="en-US" smtClean="0">
                <a:latin typeface="Arial" charset="0"/>
                <a:ea typeface="ＭＳ Ｐゴシック" pitchFamily="1" charset="-128"/>
              </a:rPr>
              <a:pPr/>
              <a:t>20</a:t>
            </a:fld>
            <a:endParaRPr lang="en-US" smtClean="0">
              <a:latin typeface="Arial" charset="0"/>
              <a:ea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CA7972-3F81-414F-8535-F772286A525F}" type="slidenum">
              <a:rPr lang="en-US" smtClean="0">
                <a:latin typeface="Arial" charset="0"/>
                <a:ea typeface="ＭＳ Ｐゴシック" pitchFamily="1" charset="-128"/>
              </a:rPr>
              <a:pPr/>
              <a:t>21</a:t>
            </a:fld>
            <a:endParaRPr lang="en-US" smtClean="0">
              <a:latin typeface="Arial" charset="0"/>
              <a:ea typeface="ＭＳ Ｐゴシック" pitchFamily="1" charset="-128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ementMaterial72.jp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0"/>
            <a:ext cx="9144000" cy="825500"/>
          </a:xfrm>
          <a:prstGeom prst="rect">
            <a:avLst/>
          </a:prstGeom>
          <a:solidFill>
            <a:schemeClr val="tx2">
              <a:alpha val="32001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619125"/>
          </a:xfrm>
          <a:prstGeom prst="rect">
            <a:avLst/>
          </a:prstGeom>
          <a:solidFill>
            <a:schemeClr val="tx2">
              <a:alpha val="85001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 userDrawn="1"/>
        </p:nvSpPr>
        <p:spPr bwMode="auto">
          <a:xfrm>
            <a:off x="0" y="4165600"/>
            <a:ext cx="9144000" cy="1143000"/>
          </a:xfrm>
          <a:prstGeom prst="rect">
            <a:avLst/>
          </a:prstGeom>
          <a:solidFill>
            <a:schemeClr val="tx1">
              <a:alpha val="72156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r" eaLnBrk="0" hangingPunct="0">
              <a:defRPr/>
            </a:pPr>
            <a:r>
              <a:rPr lang="en-US" sz="4400" dirty="0">
                <a:solidFill>
                  <a:schemeClr val="bg1"/>
                </a:solidFill>
                <a:latin typeface="Franklin Gothic Demi Cond" pitchFamily="34" charset="0"/>
                <a:ea typeface="ＭＳ Ｐゴシック"/>
                <a:cs typeface="ＭＳ Ｐゴシック"/>
              </a:rPr>
              <a:t>Portland Limestone Blended Cement in ASTM C595 and AASHTO M240 </a:t>
            </a:r>
          </a:p>
        </p:txBody>
      </p:sp>
      <p:sp>
        <p:nvSpPr>
          <p:cNvPr id="6" name="Rectangle 3"/>
          <p:cNvSpPr>
            <a:spLocks noChangeArrowheads="1"/>
          </p:cNvSpPr>
          <p:nvPr userDrawn="1"/>
        </p:nvSpPr>
        <p:spPr bwMode="auto">
          <a:xfrm>
            <a:off x="0" y="5302250"/>
            <a:ext cx="9144000" cy="685800"/>
          </a:xfrm>
          <a:prstGeom prst="rect">
            <a:avLst/>
          </a:prstGeom>
          <a:solidFill>
            <a:schemeClr val="tx1">
              <a:alpha val="50195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r" eaLnBrk="0" hangingPunct="0">
              <a:spcBef>
                <a:spcPct val="50000"/>
              </a:spcBef>
              <a:buClr>
                <a:srgbClr val="1D09A6"/>
              </a:buClr>
              <a:buFont typeface="Wingdings" pitchFamily="2" charset="2"/>
              <a:buNone/>
              <a:defRPr/>
            </a:pPr>
            <a:r>
              <a:rPr lang="en-US" sz="2800" dirty="0">
                <a:solidFill>
                  <a:schemeClr val="bg1"/>
                </a:solidFill>
                <a:latin typeface="Franklin Gothic Book" pitchFamily="34" charset="0"/>
                <a:ea typeface="ＭＳ Ｐゴシック"/>
                <a:cs typeface="ＭＳ Ｐゴシック"/>
              </a:rPr>
              <a:t>Presented to ASTM C01.10 December 2010</a:t>
            </a:r>
          </a:p>
        </p:txBody>
      </p:sp>
      <p:pic>
        <p:nvPicPr>
          <p:cNvPr id="7" name="Picture 15" descr="THC_REV_GS_REV"/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185150" y="88900"/>
            <a:ext cx="808038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0" descr="MRK_REV"/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52400" y="111125"/>
            <a:ext cx="8763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342" y="1955909"/>
            <a:ext cx="77724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9575" y="1514475"/>
            <a:ext cx="38100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1975" y="1514475"/>
            <a:ext cx="38100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6813" y="619125"/>
            <a:ext cx="1944687" cy="53149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9575" y="619125"/>
            <a:ext cx="5684838" cy="53149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619125"/>
            <a:ext cx="77724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409575" y="1514475"/>
            <a:ext cx="3810000" cy="44196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71975" y="1514475"/>
            <a:ext cx="38100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cementMaterial72.jp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9144000" cy="825500"/>
          </a:xfrm>
          <a:prstGeom prst="rect">
            <a:avLst/>
          </a:prstGeom>
          <a:solidFill>
            <a:schemeClr val="tx2">
              <a:alpha val="32001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619125"/>
          </a:xfrm>
          <a:prstGeom prst="rect">
            <a:avLst/>
          </a:prstGeom>
          <a:solidFill>
            <a:schemeClr val="tx2">
              <a:alpha val="85001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ea typeface="ＭＳ Ｐゴシック"/>
              <a:cs typeface="ＭＳ Ｐゴシック"/>
            </a:endParaRPr>
          </a:p>
        </p:txBody>
      </p:sp>
      <p:pic>
        <p:nvPicPr>
          <p:cNvPr id="7" name="Picture 8" descr="CNCRT_PCA_HOR_REV-copy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69863" y="50800"/>
            <a:ext cx="31384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2" descr="CNCRT_PCA_HOR_REV-copy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69863" y="50800"/>
            <a:ext cx="31384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4388803"/>
            <a:ext cx="9144000" cy="1143000"/>
          </a:xfrm>
          <a:solidFill>
            <a:schemeClr val="tx1">
              <a:alpha val="72000"/>
            </a:schemeClr>
          </a:solidFill>
        </p:spPr>
        <p:txBody>
          <a:bodyPr/>
          <a:lstStyle>
            <a:lvl1pPr algn="r">
              <a:lnSpc>
                <a:spcPct val="75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5514340"/>
            <a:ext cx="9144000" cy="685800"/>
          </a:xfrm>
          <a:solidFill>
            <a:schemeClr val="tx1">
              <a:alpha val="50000"/>
            </a:schemeClr>
          </a:solidFill>
        </p:spPr>
        <p:txBody>
          <a:bodyPr anchor="ctr"/>
          <a:lstStyle>
            <a:lvl1pPr marL="0" indent="0" algn="r">
              <a:lnSpc>
                <a:spcPct val="80000"/>
              </a:lnSpc>
              <a:buFont typeface="Wingdings" pitchFamily="2" charset="2"/>
              <a:buNone/>
              <a:defRPr sz="2400" i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3444875" y="88900"/>
            <a:ext cx="5699125" cy="457200"/>
          </a:xfrm>
          <a:prstGeom prst="rect">
            <a:avLst/>
          </a:prstGeom>
        </p:spPr>
        <p:txBody>
          <a:bodyPr/>
          <a:lstStyle>
            <a:lvl1pPr>
              <a:defRPr dirty="0" smtClean="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r>
              <a:rPr lang="en-US"/>
              <a:t>2009 Spec Update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0" descr="85%background50.jpg"/>
          <p:cNvPicPr>
            <a:picLocks noChangeAspect="1"/>
          </p:cNvPicPr>
          <p:nvPr userDrawn="1"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0" y="4763"/>
            <a:ext cx="9144000" cy="685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19100" y="619125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9575" y="1514475"/>
            <a:ext cx="7772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 lskdjflskdjflskdjflskdjflksfl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0" y="0"/>
            <a:ext cx="9144000" cy="825500"/>
          </a:xfrm>
          <a:prstGeom prst="rect">
            <a:avLst/>
          </a:prstGeom>
          <a:solidFill>
            <a:schemeClr val="tx2">
              <a:alpha val="32001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/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0" y="0"/>
            <a:ext cx="9144000" cy="619125"/>
          </a:xfrm>
          <a:prstGeom prst="rect">
            <a:avLst/>
          </a:prstGeom>
          <a:solidFill>
            <a:schemeClr val="tx2">
              <a:alpha val="7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/>
          </a:p>
        </p:txBody>
      </p:sp>
      <p:pic>
        <p:nvPicPr>
          <p:cNvPr id="2055" name="Picture 14" descr="THC_REV_GS_REV"/>
          <p:cNvPicPr>
            <a:picLocks noChangeAspect="1" noChangeArrowheads="1"/>
          </p:cNvPicPr>
          <p:nvPr userDrawn="1"/>
        </p:nvPicPr>
        <p:blipFill>
          <a:blip r:embed="rId16" cstate="email"/>
          <a:srcRect/>
          <a:stretch>
            <a:fillRect/>
          </a:stretch>
        </p:blipFill>
        <p:spPr bwMode="auto">
          <a:xfrm>
            <a:off x="8185150" y="88900"/>
            <a:ext cx="808038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15" descr="MRK_REV"/>
          <p:cNvPicPr>
            <a:picLocks noChangeAspect="1" noChangeArrowheads="1"/>
          </p:cNvPicPr>
          <p:nvPr userDrawn="1"/>
        </p:nvPicPr>
        <p:blipFill>
          <a:blip r:embed="rId17" cstate="email"/>
          <a:srcRect/>
          <a:stretch>
            <a:fillRect/>
          </a:stretch>
        </p:blipFill>
        <p:spPr bwMode="auto">
          <a:xfrm>
            <a:off x="152400" y="111125"/>
            <a:ext cx="8763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6" r:id="rId1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Demi Cond" pitchFamily="34" charset="0"/>
          <a:ea typeface="ＭＳ Ｐゴシック" pitchFamily="1" charset="-128"/>
          <a:cs typeface="ＭＳ Ｐゴシック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Demi Cond" pitchFamily="34" charset="0"/>
          <a:ea typeface="ＭＳ Ｐゴシック" pitchFamily="1" charset="-128"/>
          <a:cs typeface="ＭＳ Ｐゴシック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Demi Cond" pitchFamily="34" charset="0"/>
          <a:ea typeface="ＭＳ Ｐゴシック" pitchFamily="1" charset="-128"/>
          <a:cs typeface="ＭＳ Ｐゴシック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Demi Cond" pitchFamily="34" charset="0"/>
          <a:ea typeface="ＭＳ Ｐゴシック" pitchFamily="1" charset="-128"/>
          <a:cs typeface="ＭＳ Ｐゴシック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Demi Cond" pitchFamily="34" charset="0"/>
          <a:ea typeface="ＭＳ Ｐゴシック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Demi Cond" pitchFamily="34" charset="0"/>
          <a:ea typeface="ＭＳ Ｐゴシック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Demi Cond" pitchFamily="34" charset="0"/>
          <a:ea typeface="ＭＳ Ｐゴシック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Demi Cond" pitchFamily="34" charset="0"/>
          <a:ea typeface="ＭＳ Ｐゴシック" pitchFamily="1" charset="-128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1D09A6"/>
        </a:buClr>
        <a:buFont typeface="Wingdings" pitchFamily="2" charset="2"/>
        <a:buChar char="n"/>
        <a:defRPr sz="2800">
          <a:solidFill>
            <a:schemeClr val="tx2"/>
          </a:solidFill>
          <a:latin typeface="+mn-lt"/>
          <a:ea typeface="+mn-ea"/>
          <a:cs typeface="ＭＳ Ｐゴシック"/>
        </a:defRPr>
      </a:lvl1pPr>
      <a:lvl2pPr marL="742950" indent="-285750" algn="l" rtl="0" eaLnBrk="0" fontAlgn="base" hangingPunct="0">
        <a:spcBef>
          <a:spcPct val="50000"/>
        </a:spcBef>
        <a:spcAft>
          <a:spcPct val="0"/>
        </a:spcAft>
        <a:buClr>
          <a:srgbClr val="1D09A6"/>
        </a:buClr>
        <a:buSzPct val="75000"/>
        <a:buFont typeface="Wingdings" pitchFamily="2" charset="2"/>
        <a:buChar char="n"/>
        <a:defRPr sz="2800">
          <a:solidFill>
            <a:schemeClr val="tx2"/>
          </a:solidFill>
          <a:latin typeface="+mn-lt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50000"/>
        </a:spcBef>
        <a:spcAft>
          <a:spcPct val="0"/>
        </a:spcAft>
        <a:buClr>
          <a:srgbClr val="1D09A6"/>
        </a:buClr>
        <a:buFont typeface="Wingdings" pitchFamily="2" charset="2"/>
        <a:buChar char="§"/>
        <a:defRPr sz="2400">
          <a:solidFill>
            <a:schemeClr val="tx2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50000"/>
        </a:spcBef>
        <a:spcAft>
          <a:spcPct val="0"/>
        </a:spcAft>
        <a:buClr>
          <a:srgbClr val="1D09A6"/>
        </a:buClr>
        <a:buFont typeface="Wingdings" pitchFamily="2" charset="2"/>
        <a:buChar char="§"/>
        <a:defRPr sz="2000">
          <a:solidFill>
            <a:schemeClr val="tx2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50000"/>
        </a:spcBef>
        <a:spcAft>
          <a:spcPct val="0"/>
        </a:spcAft>
        <a:buClr>
          <a:srgbClr val="1D09A6"/>
        </a:buClr>
        <a:buFont typeface="Wingdings" pitchFamily="2" charset="2"/>
        <a:buChar char="§"/>
        <a:defRPr sz="2000">
          <a:solidFill>
            <a:schemeClr val="tx2"/>
          </a:solidFill>
          <a:latin typeface="+mn-lt"/>
          <a:ea typeface="+mn-ea"/>
          <a:cs typeface="ＭＳ Ｐゴシック"/>
        </a:defRPr>
      </a:lvl5pPr>
      <a:lvl6pPr marL="2514600" indent="-228600" algn="l" rtl="0" fontAlgn="base">
        <a:spcBef>
          <a:spcPct val="50000"/>
        </a:spcBef>
        <a:spcAft>
          <a:spcPct val="0"/>
        </a:spcAft>
        <a:buClr>
          <a:srgbClr val="1D09A6"/>
        </a:buClr>
        <a:buFont typeface="Wingdings" pitchFamily="2" charset="2"/>
        <a:buChar char="§"/>
        <a:defRPr sz="2000">
          <a:solidFill>
            <a:schemeClr val="tx2"/>
          </a:solidFill>
          <a:latin typeface="+mn-lt"/>
          <a:ea typeface="+mn-ea"/>
        </a:defRPr>
      </a:lvl6pPr>
      <a:lvl7pPr marL="2971800" indent="-228600" algn="l" rtl="0" fontAlgn="base">
        <a:spcBef>
          <a:spcPct val="50000"/>
        </a:spcBef>
        <a:spcAft>
          <a:spcPct val="0"/>
        </a:spcAft>
        <a:buClr>
          <a:srgbClr val="1D09A6"/>
        </a:buClr>
        <a:buFont typeface="Wingdings" pitchFamily="2" charset="2"/>
        <a:buChar char="§"/>
        <a:defRPr sz="2000">
          <a:solidFill>
            <a:schemeClr val="tx2"/>
          </a:solidFill>
          <a:latin typeface="+mn-lt"/>
          <a:ea typeface="+mn-ea"/>
        </a:defRPr>
      </a:lvl7pPr>
      <a:lvl8pPr marL="3429000" indent="-228600" algn="l" rtl="0" fontAlgn="base">
        <a:spcBef>
          <a:spcPct val="50000"/>
        </a:spcBef>
        <a:spcAft>
          <a:spcPct val="0"/>
        </a:spcAft>
        <a:buClr>
          <a:srgbClr val="1D09A6"/>
        </a:buClr>
        <a:buFont typeface="Wingdings" pitchFamily="2" charset="2"/>
        <a:buChar char="§"/>
        <a:defRPr sz="2000">
          <a:solidFill>
            <a:schemeClr val="tx2"/>
          </a:solidFill>
          <a:latin typeface="+mn-lt"/>
          <a:ea typeface="+mn-ea"/>
        </a:defRPr>
      </a:lvl8pPr>
      <a:lvl9pPr marL="3886200" indent="-228600" algn="l" rtl="0" fontAlgn="base">
        <a:spcBef>
          <a:spcPct val="50000"/>
        </a:spcBef>
        <a:spcAft>
          <a:spcPct val="0"/>
        </a:spcAft>
        <a:buClr>
          <a:srgbClr val="1D09A6"/>
        </a:buClr>
        <a:buFont typeface="Wingdings" pitchFamily="2" charset="2"/>
        <a:buChar char="§"/>
        <a:defRPr sz="2000">
          <a:solidFill>
            <a:schemeClr val="tx2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297214"/>
            <a:ext cx="7772400" cy="47176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6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Portland - Limestone Blended Cement</a:t>
            </a:r>
          </a:p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Karl Zipf</a:t>
            </a:r>
          </a:p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DelDOT - 2014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1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3779" y="1407734"/>
            <a:ext cx="852914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/>
              <a:t>The following is an edited presentation from the </a:t>
            </a:r>
            <a:br>
              <a:rPr lang="en-US" sz="4000" dirty="0"/>
            </a:br>
            <a:r>
              <a:rPr lang="en-US" sz="4000" dirty="0"/>
              <a:t>Portland Cement </a:t>
            </a:r>
            <a:r>
              <a:rPr lang="en-US" sz="4000" dirty="0" smtClean="0"/>
              <a:t>Association</a:t>
            </a:r>
          </a:p>
          <a:p>
            <a:r>
              <a:rPr lang="en-US" sz="4000" dirty="0" smtClean="0"/>
              <a:t>This is not an endorsement for the PCA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>DelDOT does not have any test data to verify their claims.</a:t>
            </a:r>
          </a:p>
        </p:txBody>
      </p:sp>
    </p:spTree>
    <p:extLst>
      <p:ext uri="{BB962C8B-B14F-4D97-AF65-F5344CB8AC3E}">
        <p14:creationId xmlns:p14="http://schemas.microsoft.com/office/powerpoint/2010/main" val="178930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608083"/>
            <a:ext cx="9144000" cy="2188779"/>
          </a:xfrm>
          <a:solidFill>
            <a:schemeClr val="tx1">
              <a:alpha val="72156"/>
            </a:schemeClr>
          </a:solidFill>
        </p:spPr>
        <p:txBody>
          <a:bodyPr/>
          <a:lstStyle/>
          <a:p>
            <a:pPr eaLnBrk="1" hangingPunct="1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Portland-Limestone Blended Cements</a:t>
            </a:r>
            <a:br>
              <a:rPr lang="en-US" b="1" dirty="0" smtClean="0"/>
            </a:br>
            <a:endParaRPr lang="en-US" b="1" dirty="0" smtClean="0"/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022725"/>
            <a:ext cx="9144000" cy="1189038"/>
          </a:xfrm>
          <a:solidFill>
            <a:schemeClr val="tx1">
              <a:alpha val="50195"/>
            </a:schemeClr>
          </a:solidFill>
        </p:spPr>
        <p:txBody>
          <a:bodyPr>
            <a:normAutofit/>
          </a:bodyPr>
          <a:lstStyle/>
          <a:p>
            <a:pPr eaLnBrk="1" hangingPunct="1">
              <a:lnSpc>
                <a:spcPct val="75000"/>
              </a:lnSpc>
              <a:spcBef>
                <a:spcPct val="0"/>
              </a:spcBef>
              <a:defRPr/>
            </a:pPr>
            <a:endParaRPr lang="en-US" sz="3200" dirty="0" smtClean="0">
              <a:latin typeface="+mj-lt"/>
              <a:ea typeface="+mj-ea"/>
            </a:endParaRPr>
          </a:p>
          <a:p>
            <a:pPr eaLnBrk="1" hangingPunct="1">
              <a:lnSpc>
                <a:spcPct val="75000"/>
              </a:lnSpc>
              <a:spcBef>
                <a:spcPct val="0"/>
              </a:spcBef>
              <a:defRPr/>
            </a:pPr>
            <a:r>
              <a:rPr lang="en-US" sz="2800" dirty="0" smtClean="0">
                <a:ea typeface="+mj-ea"/>
              </a:rPr>
              <a:t/>
            </a:r>
            <a:br>
              <a:rPr lang="en-US" sz="2800" dirty="0" smtClean="0">
                <a:ea typeface="+mj-ea"/>
              </a:rPr>
            </a:br>
            <a:endParaRPr lang="en-US" sz="2800" dirty="0" smtClean="0"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Portland-Limestone Cement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04813" y="1752600"/>
            <a:ext cx="8248650" cy="4918075"/>
          </a:xfrm>
        </p:spPr>
        <p:txBody>
          <a:bodyPr/>
          <a:lstStyle/>
          <a:p>
            <a:r>
              <a:rPr lang="en-US" dirty="0" smtClean="0"/>
              <a:t>What is a PLC?</a:t>
            </a:r>
          </a:p>
          <a:p>
            <a:pPr lvl="1"/>
            <a:r>
              <a:rPr lang="en-US" sz="2400" dirty="0" smtClean="0"/>
              <a:t>Type IL blended cement in ASTM C595/AASHTO M240</a:t>
            </a:r>
          </a:p>
          <a:p>
            <a:pPr lvl="2"/>
            <a:r>
              <a:rPr lang="en-US" dirty="0" smtClean="0"/>
              <a:t>5% to 15% limestone by mass</a:t>
            </a:r>
          </a:p>
          <a:p>
            <a:pPr lvl="2"/>
            <a:r>
              <a:rPr lang="en-US" dirty="0" smtClean="0"/>
              <a:t>Ternary cements </a:t>
            </a:r>
          </a:p>
          <a:p>
            <a:r>
              <a:rPr lang="en-US" dirty="0" smtClean="0"/>
              <a:t>Why the proposal?</a:t>
            </a:r>
          </a:p>
          <a:p>
            <a:pPr lvl="1"/>
            <a:r>
              <a:rPr lang="en-US" sz="2400" dirty="0" smtClean="0"/>
              <a:t>Option to implement proven technology to obtain desired performance and improve sustainability of concrete</a:t>
            </a:r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472" y="906955"/>
            <a:ext cx="7772400" cy="1362075"/>
          </a:xfrm>
        </p:spPr>
        <p:txBody>
          <a:bodyPr/>
          <a:lstStyle/>
          <a:p>
            <a:r>
              <a:rPr lang="en-US" dirty="0" smtClean="0"/>
              <a:t>Environmental Benefits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Increases plant capacity</a:t>
            </a:r>
          </a:p>
          <a:p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Reduces carbon footprint</a:t>
            </a:r>
          </a:p>
          <a:p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Saves energy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Energy to Produce Cement</a:t>
            </a:r>
          </a:p>
        </p:txBody>
      </p:sp>
      <p:pic>
        <p:nvPicPr>
          <p:cNvPr id="10258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09448" y="1716382"/>
            <a:ext cx="7537067" cy="5141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Environmental Benefits - CO2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82869" y="1451412"/>
            <a:ext cx="7677807" cy="540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5175"/>
            <a:ext cx="8686800" cy="1020763"/>
          </a:xfrm>
        </p:spPr>
        <p:txBody>
          <a:bodyPr/>
          <a:lstStyle/>
          <a:p>
            <a:r>
              <a:rPr lang="en-CA" dirty="0" smtClean="0"/>
              <a:t>History of Limestone in Cements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43063"/>
            <a:ext cx="8372475" cy="4708981"/>
          </a:xfrm>
        </p:spPr>
        <p:txBody>
          <a:bodyPr>
            <a:spAutoFit/>
          </a:bodyPr>
          <a:lstStyle/>
          <a:p>
            <a:pPr>
              <a:spcBef>
                <a:spcPct val="10000"/>
              </a:spcBef>
              <a:spcAft>
                <a:spcPct val="10000"/>
              </a:spcAft>
            </a:pPr>
            <a:r>
              <a:rPr lang="en-CA" sz="2000" dirty="0" smtClean="0"/>
              <a:t>1965 Cement with 20% limestone in Germany for specialty applications</a:t>
            </a:r>
          </a:p>
          <a:p>
            <a:pPr>
              <a:spcBef>
                <a:spcPct val="10000"/>
              </a:spcBef>
              <a:spcAft>
                <a:spcPct val="10000"/>
              </a:spcAft>
            </a:pPr>
            <a:r>
              <a:rPr lang="en-CA" sz="2000" dirty="0" smtClean="0"/>
              <a:t>1979 French cement standards allows limestone additions.</a:t>
            </a:r>
          </a:p>
          <a:p>
            <a:pPr>
              <a:spcBef>
                <a:spcPct val="10000"/>
              </a:spcBef>
              <a:spcAft>
                <a:spcPct val="10000"/>
              </a:spcAft>
            </a:pPr>
            <a:r>
              <a:rPr lang="en-CA" sz="2000" dirty="0" smtClean="0">
                <a:solidFill>
                  <a:schemeClr val="tx1"/>
                </a:solidFill>
              </a:rPr>
              <a:t>1983 CSA A5 allows up to 5</a:t>
            </a:r>
            <a:r>
              <a:rPr lang="en-CA" sz="2000" smtClean="0">
                <a:solidFill>
                  <a:schemeClr val="tx1"/>
                </a:solidFill>
              </a:rPr>
              <a:t>% limestone </a:t>
            </a:r>
            <a:r>
              <a:rPr lang="en-CA" sz="2000" dirty="0" smtClean="0">
                <a:solidFill>
                  <a:schemeClr val="tx1"/>
                </a:solidFill>
              </a:rPr>
              <a:t>in portland cement</a:t>
            </a:r>
          </a:p>
          <a:p>
            <a:pPr>
              <a:spcBef>
                <a:spcPct val="10000"/>
              </a:spcBef>
              <a:spcAft>
                <a:spcPct val="10000"/>
              </a:spcAft>
            </a:pPr>
            <a:r>
              <a:rPr lang="en-CA" sz="2000" dirty="0" smtClean="0"/>
              <a:t>1990 15±5% limestone blended cements routinely used in Germany</a:t>
            </a:r>
          </a:p>
          <a:p>
            <a:pPr>
              <a:spcBef>
                <a:spcPct val="10000"/>
              </a:spcBef>
              <a:spcAft>
                <a:spcPct val="10000"/>
              </a:spcAft>
            </a:pPr>
            <a:r>
              <a:rPr lang="en-CA" sz="2000" dirty="0" smtClean="0"/>
              <a:t>1992 UK specs allows up to 20% in limestone cement</a:t>
            </a:r>
          </a:p>
          <a:p>
            <a:pPr>
              <a:spcBef>
                <a:spcPct val="10000"/>
              </a:spcBef>
              <a:spcAft>
                <a:spcPct val="10000"/>
              </a:spcAft>
            </a:pPr>
            <a:r>
              <a:rPr lang="en-CA" sz="2000" dirty="0" smtClean="0"/>
              <a:t>2000 EN 197-1 allows 5% MAC (typ. limestone) in all 27 common cements, as was commonly practiced in various European cement standards prior to that.</a:t>
            </a:r>
          </a:p>
          <a:p>
            <a:pPr>
              <a:spcBef>
                <a:spcPct val="10000"/>
              </a:spcBef>
              <a:spcAft>
                <a:spcPct val="10000"/>
              </a:spcAft>
            </a:pPr>
            <a:r>
              <a:rPr lang="en-CA" sz="2000" dirty="0" smtClean="0"/>
              <a:t>2000 EN 197-1 creates CEM II/A-L (6-20%) and CEM II/B-L (21-35%)</a:t>
            </a:r>
          </a:p>
          <a:p>
            <a:pPr>
              <a:spcBef>
                <a:spcPct val="10000"/>
              </a:spcBef>
              <a:spcAft>
                <a:spcPct val="10000"/>
              </a:spcAft>
            </a:pPr>
            <a:r>
              <a:rPr lang="en-CA" sz="2000" dirty="0" smtClean="0"/>
              <a:t>2004 ASTM C 150 allows 5% in Types I-V</a:t>
            </a:r>
          </a:p>
          <a:p>
            <a:pPr>
              <a:spcBef>
                <a:spcPct val="10000"/>
              </a:spcBef>
              <a:spcAft>
                <a:spcPct val="10000"/>
              </a:spcAft>
            </a:pPr>
            <a:r>
              <a:rPr lang="en-CA" sz="2000" dirty="0" smtClean="0">
                <a:solidFill>
                  <a:schemeClr val="tx1"/>
                </a:solidFill>
              </a:rPr>
              <a:t>2006 CSA A3001 allows 5% in other Types than GU</a:t>
            </a:r>
          </a:p>
          <a:p>
            <a:pPr>
              <a:spcBef>
                <a:spcPct val="10000"/>
              </a:spcBef>
              <a:spcAft>
                <a:spcPct val="10000"/>
              </a:spcAft>
            </a:pPr>
            <a:r>
              <a:rPr lang="en-CA" sz="2000" dirty="0" smtClean="0"/>
              <a:t>2007 AASHTO M85 allows 5% in Types I-V</a:t>
            </a:r>
          </a:p>
          <a:p>
            <a:pPr>
              <a:spcBef>
                <a:spcPct val="10000"/>
              </a:spcBef>
              <a:spcAft>
                <a:spcPct val="10000"/>
              </a:spcAft>
            </a:pPr>
            <a:r>
              <a:rPr lang="en-CA" sz="2000" dirty="0" smtClean="0"/>
              <a:t>2008 CSA A3001 includes PLC containing 5%-15% limestone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52425" y="1508125"/>
          <a:ext cx="8535988" cy="534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Worksheet" r:id="rId4" imgW="11782425" imgH="7381875" progId="Excel.Sheet.8">
                  <p:embed/>
                </p:oleObj>
              </mc:Choice>
              <mc:Fallback>
                <p:oleObj name="Worksheet" r:id="rId4" imgW="11782425" imgH="7381875" progId="Excel.Sheet.8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604" t="1984" r="1802" b="4138"/>
                      <a:stretch>
                        <a:fillRect/>
                      </a:stretch>
                    </p:blipFill>
                    <p:spPr bwMode="auto">
                      <a:xfrm>
                        <a:off x="352425" y="1508125"/>
                        <a:ext cx="8535988" cy="534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le 1"/>
          <p:cNvSpPr txBox="1">
            <a:spLocks/>
          </p:cNvSpPr>
          <p:nvPr/>
        </p:nvSpPr>
        <p:spPr>
          <a:xfrm>
            <a:off x="419100" y="798513"/>
            <a:ext cx="7772400" cy="10668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ＭＳ Ｐゴシック"/>
              </a:rPr>
              <a:t>European </a:t>
            </a:r>
            <a:r>
              <a:rPr lang="en-US" sz="4400" kern="0" dirty="0" smtClean="0">
                <a:solidFill>
                  <a:schemeClr val="tx2"/>
                </a:solidFill>
                <a:latin typeface="+mj-lt"/>
                <a:ea typeface="+mj-ea"/>
                <a:cs typeface="ＭＳ Ｐゴシック"/>
              </a:rPr>
              <a:t>Cement Use</a:t>
            </a:r>
            <a:endParaRPr lang="en-US" sz="4400" kern="0" dirty="0">
              <a:solidFill>
                <a:schemeClr val="tx2"/>
              </a:solidFill>
              <a:latin typeface="+mj-lt"/>
              <a:ea typeface="+mj-ea"/>
              <a:cs typeface="ＭＳ Ｐゴシック"/>
            </a:endParaRPr>
          </a:p>
        </p:txBody>
      </p:sp>
      <p:sp>
        <p:nvSpPr>
          <p:cNvPr id="1028" name="Rectangle 7"/>
          <p:cNvSpPr>
            <a:spLocks noChangeArrowheads="1"/>
          </p:cNvSpPr>
          <p:nvPr/>
        </p:nvSpPr>
        <p:spPr bwMode="auto">
          <a:xfrm>
            <a:off x="7577138" y="6550025"/>
            <a:ext cx="15668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400"/>
              <a:t>Cembureau data </a:t>
            </a:r>
            <a:endParaRPr lang="en-US" sz="1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Why 15%?</a:t>
            </a:r>
          </a:p>
        </p:txBody>
      </p:sp>
      <p:pic>
        <p:nvPicPr>
          <p:cNvPr id="15363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800560" y="1563415"/>
            <a:ext cx="7776537" cy="50380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Limestone 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Particle packing</a:t>
            </a:r>
          </a:p>
          <a:p>
            <a:pPr lvl="1">
              <a:defRPr/>
            </a:pPr>
            <a:r>
              <a:rPr lang="en-US" dirty="0" smtClean="0"/>
              <a:t>Improved particle size distribution</a:t>
            </a:r>
          </a:p>
          <a:p>
            <a:pPr lvl="1">
              <a:defRPr/>
            </a:pPr>
            <a:r>
              <a:rPr lang="en-US" dirty="0" smtClean="0">
                <a:solidFill>
                  <a:schemeClr val="tx1"/>
                </a:solidFill>
              </a:rPr>
              <a:t>The same effect with packing can be had be </a:t>
            </a:r>
            <a:r>
              <a:rPr lang="en-US" dirty="0" err="1" smtClean="0">
                <a:solidFill>
                  <a:schemeClr val="tx1"/>
                </a:solidFill>
              </a:rPr>
              <a:t>be</a:t>
            </a:r>
            <a:r>
              <a:rPr lang="en-US" smtClean="0">
                <a:solidFill>
                  <a:schemeClr val="tx1"/>
                </a:solidFill>
              </a:rPr>
              <a:t> had </a:t>
            </a:r>
            <a:r>
              <a:rPr lang="en-US" dirty="0" smtClean="0">
                <a:solidFill>
                  <a:schemeClr val="tx1"/>
                </a:solidFill>
              </a:rPr>
              <a:t>with fly ash.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3" cstate="email"/>
          <a:srcRect r="-311"/>
          <a:stretch>
            <a:fillRect/>
          </a:stretch>
        </p:blipFill>
        <p:spPr bwMode="auto">
          <a:xfrm>
            <a:off x="6386513" y="996950"/>
            <a:ext cx="2757487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Limestone 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Nucleation </a:t>
            </a:r>
          </a:p>
          <a:p>
            <a:pPr lvl="1">
              <a:defRPr/>
            </a:pPr>
            <a:r>
              <a:rPr lang="en-US" dirty="0" smtClean="0"/>
              <a:t>Surfaces for precipitation </a:t>
            </a:r>
          </a:p>
          <a:p>
            <a:pPr lvl="1">
              <a:defRPr/>
            </a:pPr>
            <a:r>
              <a:rPr lang="en-US" dirty="0" smtClean="0"/>
              <a:t>Any small particle will act</a:t>
            </a:r>
          </a:p>
          <a:p>
            <a:pPr marL="457200" lvl="1" indent="0">
              <a:buNone/>
              <a:defRPr/>
            </a:pPr>
            <a:r>
              <a:rPr lang="en-US" dirty="0" smtClean="0"/>
              <a:t>as nucleation sites. </a:t>
            </a:r>
          </a:p>
          <a:p>
            <a:pPr lvl="1">
              <a:defRPr/>
            </a:pPr>
            <a:endParaRPr lang="en-US" dirty="0" smtClean="0"/>
          </a:p>
        </p:txBody>
      </p:sp>
      <p:grpSp>
        <p:nvGrpSpPr>
          <p:cNvPr id="13316" name="Group 115"/>
          <p:cNvGrpSpPr>
            <a:grpSpLocks/>
          </p:cNvGrpSpPr>
          <p:nvPr/>
        </p:nvGrpSpPr>
        <p:grpSpPr bwMode="auto">
          <a:xfrm>
            <a:off x="5319713" y="2085975"/>
            <a:ext cx="3505200" cy="3505200"/>
            <a:chOff x="3024" y="1056"/>
            <a:chExt cx="2208" cy="2208"/>
          </a:xfrm>
        </p:grpSpPr>
        <p:sp>
          <p:nvSpPr>
            <p:cNvPr id="13319" name="Rectangle 2"/>
            <p:cNvSpPr>
              <a:spLocks noChangeArrowheads="1"/>
            </p:cNvSpPr>
            <p:nvPr/>
          </p:nvSpPr>
          <p:spPr bwMode="auto">
            <a:xfrm>
              <a:off x="3024" y="1056"/>
              <a:ext cx="2208" cy="2208"/>
            </a:xfrm>
            <a:prstGeom prst="rect">
              <a:avLst/>
            </a:prstGeom>
            <a:solidFill>
              <a:srgbClr val="1745D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0" name="Line 3"/>
            <p:cNvSpPr>
              <a:spLocks noChangeShapeType="1"/>
            </p:cNvSpPr>
            <p:nvPr/>
          </p:nvSpPr>
          <p:spPr bwMode="auto">
            <a:xfrm flipH="1" flipV="1">
              <a:off x="3104" y="3207"/>
              <a:ext cx="125" cy="16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1" name="AutoShape 4" descr="Outlined diamond"/>
            <p:cNvSpPr>
              <a:spLocks noChangeArrowheads="1"/>
            </p:cNvSpPr>
            <p:nvPr/>
          </p:nvSpPr>
          <p:spPr bwMode="auto">
            <a:xfrm rot="-2104426">
              <a:off x="3050" y="3114"/>
              <a:ext cx="145" cy="109"/>
            </a:xfrm>
            <a:prstGeom prst="hexagon">
              <a:avLst>
                <a:gd name="adj" fmla="val 33257"/>
                <a:gd name="vf" fmla="val 115470"/>
              </a:avLst>
            </a:prstGeom>
            <a:pattFill prst="openDmnd">
              <a:fgClr>
                <a:srgbClr val="5F5F5F"/>
              </a:fgClr>
              <a:bgClr>
                <a:srgbClr val="DDDDDD"/>
              </a:bgClr>
            </a:pattFill>
            <a:ln w="317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2" name="Line 5"/>
            <p:cNvSpPr>
              <a:spLocks noChangeShapeType="1"/>
            </p:cNvSpPr>
            <p:nvPr/>
          </p:nvSpPr>
          <p:spPr bwMode="auto">
            <a:xfrm flipV="1">
              <a:off x="3051" y="2488"/>
              <a:ext cx="103" cy="32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3" name="Line 6"/>
            <p:cNvSpPr>
              <a:spLocks noChangeShapeType="1"/>
            </p:cNvSpPr>
            <p:nvPr/>
          </p:nvSpPr>
          <p:spPr bwMode="auto">
            <a:xfrm flipV="1">
              <a:off x="3294" y="3172"/>
              <a:ext cx="58" cy="71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4" name="Line 7"/>
            <p:cNvSpPr>
              <a:spLocks noChangeShapeType="1"/>
            </p:cNvSpPr>
            <p:nvPr/>
          </p:nvSpPr>
          <p:spPr bwMode="auto">
            <a:xfrm flipV="1">
              <a:off x="3480" y="3194"/>
              <a:ext cx="14" cy="61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5" name="Line 8"/>
            <p:cNvSpPr>
              <a:spLocks noChangeShapeType="1"/>
            </p:cNvSpPr>
            <p:nvPr/>
          </p:nvSpPr>
          <p:spPr bwMode="auto">
            <a:xfrm flipH="1" flipV="1">
              <a:off x="3239" y="3098"/>
              <a:ext cx="16" cy="97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6" name="Line 9"/>
            <p:cNvSpPr>
              <a:spLocks noChangeShapeType="1"/>
            </p:cNvSpPr>
            <p:nvPr/>
          </p:nvSpPr>
          <p:spPr bwMode="auto">
            <a:xfrm flipH="1" flipV="1">
              <a:off x="3071" y="2722"/>
              <a:ext cx="29" cy="62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7" name="Line 10"/>
            <p:cNvSpPr>
              <a:spLocks noChangeShapeType="1"/>
            </p:cNvSpPr>
            <p:nvPr/>
          </p:nvSpPr>
          <p:spPr bwMode="auto">
            <a:xfrm flipH="1" flipV="1">
              <a:off x="3052" y="3023"/>
              <a:ext cx="64" cy="69"/>
            </a:xfrm>
            <a:prstGeom prst="line">
              <a:avLst/>
            </a:prstGeom>
            <a:noFill/>
            <a:ln w="28575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8" name="Line 11"/>
            <p:cNvSpPr>
              <a:spLocks noChangeShapeType="1"/>
            </p:cNvSpPr>
            <p:nvPr/>
          </p:nvSpPr>
          <p:spPr bwMode="auto">
            <a:xfrm flipH="1" flipV="1">
              <a:off x="3264" y="2283"/>
              <a:ext cx="79" cy="14"/>
            </a:xfrm>
            <a:prstGeom prst="line">
              <a:avLst/>
            </a:prstGeom>
            <a:noFill/>
            <a:ln w="28575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9" name="AutoShape 12" descr="Outlined diamond"/>
            <p:cNvSpPr>
              <a:spLocks noChangeArrowheads="1"/>
            </p:cNvSpPr>
            <p:nvPr/>
          </p:nvSpPr>
          <p:spPr bwMode="auto">
            <a:xfrm rot="-538358">
              <a:off x="3086" y="2332"/>
              <a:ext cx="124" cy="104"/>
            </a:xfrm>
            <a:prstGeom prst="hexagon">
              <a:avLst>
                <a:gd name="adj" fmla="val 29808"/>
                <a:gd name="vf" fmla="val 115470"/>
              </a:avLst>
            </a:prstGeom>
            <a:pattFill prst="openDmnd">
              <a:fgClr>
                <a:srgbClr val="5F5F5F"/>
              </a:fgClr>
              <a:bgClr>
                <a:srgbClr val="DDDDDD"/>
              </a:bgClr>
            </a:pattFill>
            <a:ln w="317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30" name="Line 13"/>
            <p:cNvSpPr>
              <a:spLocks noChangeShapeType="1"/>
            </p:cNvSpPr>
            <p:nvPr/>
          </p:nvSpPr>
          <p:spPr bwMode="auto">
            <a:xfrm flipH="1" flipV="1">
              <a:off x="3069" y="2848"/>
              <a:ext cx="11" cy="72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1" name="AutoShape 14" descr="Outlined diamond"/>
            <p:cNvSpPr>
              <a:spLocks noChangeArrowheads="1"/>
            </p:cNvSpPr>
            <p:nvPr/>
          </p:nvSpPr>
          <p:spPr bwMode="auto">
            <a:xfrm rot="-2104426">
              <a:off x="4839" y="3137"/>
              <a:ext cx="111" cy="96"/>
            </a:xfrm>
            <a:prstGeom prst="hexagon">
              <a:avLst>
                <a:gd name="adj" fmla="val 28906"/>
                <a:gd name="vf" fmla="val 115470"/>
              </a:avLst>
            </a:prstGeom>
            <a:pattFill prst="openDmnd">
              <a:fgClr>
                <a:srgbClr val="5F5F5F"/>
              </a:fgClr>
              <a:bgClr>
                <a:srgbClr val="DDDDDD"/>
              </a:bgClr>
            </a:pattFill>
            <a:ln w="317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32" name="Line 15"/>
            <p:cNvSpPr>
              <a:spLocks noChangeShapeType="1"/>
            </p:cNvSpPr>
            <p:nvPr/>
          </p:nvSpPr>
          <p:spPr bwMode="auto">
            <a:xfrm flipH="1" flipV="1">
              <a:off x="4021" y="2950"/>
              <a:ext cx="46" cy="49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3" name="Line 16"/>
            <p:cNvSpPr>
              <a:spLocks noChangeShapeType="1"/>
            </p:cNvSpPr>
            <p:nvPr/>
          </p:nvSpPr>
          <p:spPr bwMode="auto">
            <a:xfrm flipH="1">
              <a:off x="3861" y="3174"/>
              <a:ext cx="89" cy="32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4" name="AutoShape 17" descr="Outlined diamond"/>
            <p:cNvSpPr>
              <a:spLocks noChangeArrowheads="1"/>
            </p:cNvSpPr>
            <p:nvPr/>
          </p:nvSpPr>
          <p:spPr bwMode="auto">
            <a:xfrm rot="-538358">
              <a:off x="4191" y="3143"/>
              <a:ext cx="114" cy="94"/>
            </a:xfrm>
            <a:prstGeom prst="hexagon">
              <a:avLst>
                <a:gd name="adj" fmla="val 30319"/>
                <a:gd name="vf" fmla="val 115470"/>
              </a:avLst>
            </a:prstGeom>
            <a:pattFill prst="openDmnd">
              <a:fgClr>
                <a:srgbClr val="5F5F5F"/>
              </a:fgClr>
              <a:bgClr>
                <a:srgbClr val="DDDDDD"/>
              </a:bgClr>
            </a:pattFill>
            <a:ln w="317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35" name="Line 18"/>
            <p:cNvSpPr>
              <a:spLocks noChangeShapeType="1"/>
            </p:cNvSpPr>
            <p:nvPr/>
          </p:nvSpPr>
          <p:spPr bwMode="auto">
            <a:xfrm flipH="1">
              <a:off x="3662" y="3213"/>
              <a:ext cx="65" cy="30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6" name="Line 19"/>
            <p:cNvSpPr>
              <a:spLocks noChangeShapeType="1"/>
            </p:cNvSpPr>
            <p:nvPr/>
          </p:nvSpPr>
          <p:spPr bwMode="auto">
            <a:xfrm flipH="1" flipV="1">
              <a:off x="5195" y="2638"/>
              <a:ext cx="8" cy="91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7" name="Line 20"/>
            <p:cNvSpPr>
              <a:spLocks noChangeShapeType="1"/>
            </p:cNvSpPr>
            <p:nvPr/>
          </p:nvSpPr>
          <p:spPr bwMode="auto">
            <a:xfrm flipH="1" flipV="1">
              <a:off x="5171" y="2852"/>
              <a:ext cx="24" cy="71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8" name="AutoShape 21" descr="Outlined diamond"/>
            <p:cNvSpPr>
              <a:spLocks noChangeArrowheads="1"/>
            </p:cNvSpPr>
            <p:nvPr/>
          </p:nvSpPr>
          <p:spPr bwMode="auto">
            <a:xfrm>
              <a:off x="4033" y="2832"/>
              <a:ext cx="141" cy="112"/>
            </a:xfrm>
            <a:prstGeom prst="hexagon">
              <a:avLst>
                <a:gd name="adj" fmla="val 31473"/>
                <a:gd name="vf" fmla="val 115470"/>
              </a:avLst>
            </a:prstGeom>
            <a:pattFill prst="openDmnd">
              <a:fgClr>
                <a:srgbClr val="5F5F5F"/>
              </a:fgClr>
              <a:bgClr>
                <a:srgbClr val="DDDDDD"/>
              </a:bgClr>
            </a:pattFill>
            <a:ln w="317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39" name="AutoShape 22" descr="Outlined diamond"/>
            <p:cNvSpPr>
              <a:spLocks noChangeArrowheads="1"/>
            </p:cNvSpPr>
            <p:nvPr/>
          </p:nvSpPr>
          <p:spPr bwMode="auto">
            <a:xfrm>
              <a:off x="3772" y="3148"/>
              <a:ext cx="131" cy="104"/>
            </a:xfrm>
            <a:prstGeom prst="hexagon">
              <a:avLst>
                <a:gd name="adj" fmla="val 31490"/>
                <a:gd name="vf" fmla="val 115470"/>
              </a:avLst>
            </a:prstGeom>
            <a:pattFill prst="openDmnd">
              <a:fgClr>
                <a:srgbClr val="5F5F5F"/>
              </a:fgClr>
              <a:bgClr>
                <a:srgbClr val="DDDDDD"/>
              </a:bgClr>
            </a:pattFill>
            <a:ln w="317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40" name="Line 23"/>
            <p:cNvSpPr>
              <a:spLocks noChangeShapeType="1"/>
            </p:cNvSpPr>
            <p:nvPr/>
          </p:nvSpPr>
          <p:spPr bwMode="auto">
            <a:xfrm flipH="1" flipV="1">
              <a:off x="4144" y="2724"/>
              <a:ext cx="22" cy="83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1" name="Line 24"/>
            <p:cNvSpPr>
              <a:spLocks noChangeShapeType="1"/>
            </p:cNvSpPr>
            <p:nvPr/>
          </p:nvSpPr>
          <p:spPr bwMode="auto">
            <a:xfrm flipH="1" flipV="1">
              <a:off x="4082" y="2540"/>
              <a:ext cx="37" cy="76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2" name="Line 25"/>
            <p:cNvSpPr>
              <a:spLocks noChangeShapeType="1"/>
            </p:cNvSpPr>
            <p:nvPr/>
          </p:nvSpPr>
          <p:spPr bwMode="auto">
            <a:xfrm flipV="1">
              <a:off x="3772" y="2132"/>
              <a:ext cx="14" cy="61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3" name="AutoShape 26" descr="Outlined diamond"/>
            <p:cNvSpPr>
              <a:spLocks noChangeArrowheads="1"/>
            </p:cNvSpPr>
            <p:nvPr/>
          </p:nvSpPr>
          <p:spPr bwMode="auto">
            <a:xfrm rot="-2104426">
              <a:off x="4046" y="2400"/>
              <a:ext cx="127" cy="106"/>
            </a:xfrm>
            <a:prstGeom prst="hexagon">
              <a:avLst>
                <a:gd name="adj" fmla="val 29953"/>
                <a:gd name="vf" fmla="val 115470"/>
              </a:avLst>
            </a:prstGeom>
            <a:pattFill prst="openDmnd">
              <a:fgClr>
                <a:srgbClr val="5F5F5F"/>
              </a:fgClr>
              <a:bgClr>
                <a:srgbClr val="DDDDDD"/>
              </a:bgClr>
            </a:pattFill>
            <a:ln w="317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44" name="AutoShape 27" descr="Outlined diamond"/>
            <p:cNvSpPr>
              <a:spLocks noChangeArrowheads="1"/>
            </p:cNvSpPr>
            <p:nvPr/>
          </p:nvSpPr>
          <p:spPr bwMode="auto">
            <a:xfrm rot="-538358">
              <a:off x="3943" y="2197"/>
              <a:ext cx="116" cy="102"/>
            </a:xfrm>
            <a:prstGeom prst="hexagon">
              <a:avLst>
                <a:gd name="adj" fmla="val 28431"/>
                <a:gd name="vf" fmla="val 115470"/>
              </a:avLst>
            </a:prstGeom>
            <a:pattFill prst="openDmnd">
              <a:fgClr>
                <a:srgbClr val="5F5F5F"/>
              </a:fgClr>
              <a:bgClr>
                <a:srgbClr val="DDDDDD"/>
              </a:bgClr>
            </a:pattFill>
            <a:ln w="317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45" name="Line 28"/>
            <p:cNvSpPr>
              <a:spLocks noChangeShapeType="1"/>
            </p:cNvSpPr>
            <p:nvPr/>
          </p:nvSpPr>
          <p:spPr bwMode="auto">
            <a:xfrm flipH="1" flipV="1">
              <a:off x="3614" y="2101"/>
              <a:ext cx="84" cy="43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6" name="Line 29"/>
            <p:cNvSpPr>
              <a:spLocks noChangeShapeType="1"/>
            </p:cNvSpPr>
            <p:nvPr/>
          </p:nvSpPr>
          <p:spPr bwMode="auto">
            <a:xfrm flipH="1" flipV="1">
              <a:off x="4244" y="2037"/>
              <a:ext cx="92" cy="47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7" name="Line 30"/>
            <p:cNvSpPr>
              <a:spLocks noChangeShapeType="1"/>
            </p:cNvSpPr>
            <p:nvPr/>
          </p:nvSpPr>
          <p:spPr bwMode="auto">
            <a:xfrm flipV="1">
              <a:off x="4206" y="2426"/>
              <a:ext cx="28" cy="99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8" name="Line 31"/>
            <p:cNvSpPr>
              <a:spLocks noChangeShapeType="1"/>
            </p:cNvSpPr>
            <p:nvPr/>
          </p:nvSpPr>
          <p:spPr bwMode="auto">
            <a:xfrm flipH="1" flipV="1">
              <a:off x="4928" y="2149"/>
              <a:ext cx="101" cy="6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9" name="Line 32"/>
            <p:cNvSpPr>
              <a:spLocks noChangeShapeType="1"/>
            </p:cNvSpPr>
            <p:nvPr/>
          </p:nvSpPr>
          <p:spPr bwMode="auto">
            <a:xfrm flipH="1">
              <a:off x="5124" y="2175"/>
              <a:ext cx="87" cy="42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0" name="AutoShape 33" descr="Outlined diamond"/>
            <p:cNvSpPr>
              <a:spLocks noChangeArrowheads="1"/>
            </p:cNvSpPr>
            <p:nvPr/>
          </p:nvSpPr>
          <p:spPr bwMode="auto">
            <a:xfrm rot="-2104426">
              <a:off x="4466" y="2142"/>
              <a:ext cx="111" cy="109"/>
            </a:xfrm>
            <a:prstGeom prst="hexagon">
              <a:avLst>
                <a:gd name="adj" fmla="val 25459"/>
                <a:gd name="vf" fmla="val 115470"/>
              </a:avLst>
            </a:prstGeom>
            <a:pattFill prst="openDmnd">
              <a:fgClr>
                <a:srgbClr val="5F5F5F"/>
              </a:fgClr>
              <a:bgClr>
                <a:srgbClr val="DDDDDD"/>
              </a:bgClr>
            </a:pattFill>
            <a:ln w="317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51" name="Line 34"/>
            <p:cNvSpPr>
              <a:spLocks noChangeShapeType="1"/>
            </p:cNvSpPr>
            <p:nvPr/>
          </p:nvSpPr>
          <p:spPr bwMode="auto">
            <a:xfrm flipH="1">
              <a:off x="4748" y="2165"/>
              <a:ext cx="87" cy="28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2" name="Line 35"/>
            <p:cNvSpPr>
              <a:spLocks noChangeShapeType="1"/>
            </p:cNvSpPr>
            <p:nvPr/>
          </p:nvSpPr>
          <p:spPr bwMode="auto">
            <a:xfrm flipH="1" flipV="1">
              <a:off x="4351" y="2219"/>
              <a:ext cx="84" cy="63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3" name="AutoShape 36" descr="Outlined diamond"/>
            <p:cNvSpPr>
              <a:spLocks noChangeArrowheads="1"/>
            </p:cNvSpPr>
            <p:nvPr/>
          </p:nvSpPr>
          <p:spPr bwMode="auto">
            <a:xfrm rot="-538358">
              <a:off x="5148" y="2426"/>
              <a:ext cx="82" cy="77"/>
            </a:xfrm>
            <a:prstGeom prst="hexagon">
              <a:avLst>
                <a:gd name="adj" fmla="val 26623"/>
                <a:gd name="vf" fmla="val 115470"/>
              </a:avLst>
            </a:prstGeom>
            <a:pattFill prst="openDmnd">
              <a:fgClr>
                <a:srgbClr val="5F5F5F"/>
              </a:fgClr>
              <a:bgClr>
                <a:srgbClr val="DDDDDD"/>
              </a:bgClr>
            </a:pattFill>
            <a:ln w="317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54" name="Line 37"/>
            <p:cNvSpPr>
              <a:spLocks noChangeShapeType="1"/>
            </p:cNvSpPr>
            <p:nvPr/>
          </p:nvSpPr>
          <p:spPr bwMode="auto">
            <a:xfrm flipV="1">
              <a:off x="4328" y="1298"/>
              <a:ext cx="48" cy="65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5" name="Line 38"/>
            <p:cNvSpPr>
              <a:spLocks noChangeShapeType="1"/>
            </p:cNvSpPr>
            <p:nvPr/>
          </p:nvSpPr>
          <p:spPr bwMode="auto">
            <a:xfrm flipV="1">
              <a:off x="5148" y="1260"/>
              <a:ext cx="58" cy="67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6" name="Line 39"/>
            <p:cNvSpPr>
              <a:spLocks noChangeShapeType="1"/>
            </p:cNvSpPr>
            <p:nvPr/>
          </p:nvSpPr>
          <p:spPr bwMode="auto">
            <a:xfrm flipH="1" flipV="1">
              <a:off x="4943" y="1121"/>
              <a:ext cx="27" cy="56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7" name="AutoShape 40" descr="Outlined diamond"/>
            <p:cNvSpPr>
              <a:spLocks noChangeArrowheads="1"/>
            </p:cNvSpPr>
            <p:nvPr/>
          </p:nvSpPr>
          <p:spPr bwMode="auto">
            <a:xfrm rot="-2104426">
              <a:off x="5071" y="2062"/>
              <a:ext cx="82" cy="71"/>
            </a:xfrm>
            <a:prstGeom prst="hexagon">
              <a:avLst>
                <a:gd name="adj" fmla="val 28873"/>
                <a:gd name="vf" fmla="val 115470"/>
              </a:avLst>
            </a:prstGeom>
            <a:pattFill prst="openDmnd">
              <a:fgClr>
                <a:srgbClr val="5F5F5F"/>
              </a:fgClr>
              <a:bgClr>
                <a:srgbClr val="DDDDDD"/>
              </a:bgClr>
            </a:pattFill>
            <a:ln w="317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58" name="AutoShape 41" descr="Outlined diamond"/>
            <p:cNvSpPr>
              <a:spLocks noChangeArrowheads="1"/>
            </p:cNvSpPr>
            <p:nvPr/>
          </p:nvSpPr>
          <p:spPr bwMode="auto">
            <a:xfrm>
              <a:off x="4989" y="1070"/>
              <a:ext cx="143" cy="124"/>
            </a:xfrm>
            <a:prstGeom prst="hexagon">
              <a:avLst>
                <a:gd name="adj" fmla="val 28831"/>
                <a:gd name="vf" fmla="val 115470"/>
              </a:avLst>
            </a:prstGeom>
            <a:pattFill prst="openDmnd">
              <a:fgClr>
                <a:srgbClr val="5F5F5F"/>
              </a:fgClr>
              <a:bgClr>
                <a:srgbClr val="DDDDDD"/>
              </a:bgClr>
            </a:pattFill>
            <a:ln w="317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59" name="Line 42"/>
            <p:cNvSpPr>
              <a:spLocks noChangeShapeType="1"/>
            </p:cNvSpPr>
            <p:nvPr/>
          </p:nvSpPr>
          <p:spPr bwMode="auto">
            <a:xfrm flipH="1" flipV="1">
              <a:off x="4154" y="1367"/>
              <a:ext cx="63" cy="4"/>
            </a:xfrm>
            <a:prstGeom prst="line">
              <a:avLst/>
            </a:prstGeom>
            <a:noFill/>
            <a:ln w="28575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0" name="Line 43"/>
            <p:cNvSpPr>
              <a:spLocks noChangeShapeType="1"/>
            </p:cNvSpPr>
            <p:nvPr/>
          </p:nvSpPr>
          <p:spPr bwMode="auto">
            <a:xfrm flipH="1">
              <a:off x="4118" y="1525"/>
              <a:ext cx="67" cy="28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1" name="Line 44"/>
            <p:cNvSpPr>
              <a:spLocks noChangeShapeType="1"/>
            </p:cNvSpPr>
            <p:nvPr/>
          </p:nvSpPr>
          <p:spPr bwMode="auto">
            <a:xfrm flipV="1">
              <a:off x="4105" y="1949"/>
              <a:ext cx="54" cy="73"/>
            </a:xfrm>
            <a:prstGeom prst="line">
              <a:avLst/>
            </a:prstGeom>
            <a:noFill/>
            <a:ln w="28575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2" name="Line 45"/>
            <p:cNvSpPr>
              <a:spLocks noChangeShapeType="1"/>
            </p:cNvSpPr>
            <p:nvPr/>
          </p:nvSpPr>
          <p:spPr bwMode="auto">
            <a:xfrm flipH="1" flipV="1">
              <a:off x="4114" y="1718"/>
              <a:ext cx="31" cy="78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3" name="AutoShape 46" descr="Outlined diamond"/>
            <p:cNvSpPr>
              <a:spLocks noChangeArrowheads="1"/>
            </p:cNvSpPr>
            <p:nvPr/>
          </p:nvSpPr>
          <p:spPr bwMode="auto">
            <a:xfrm rot="-2104426">
              <a:off x="3420" y="1092"/>
              <a:ext cx="115" cy="98"/>
            </a:xfrm>
            <a:prstGeom prst="hexagon">
              <a:avLst>
                <a:gd name="adj" fmla="val 29337"/>
                <a:gd name="vf" fmla="val 115470"/>
              </a:avLst>
            </a:prstGeom>
            <a:pattFill prst="openDmnd">
              <a:fgClr>
                <a:srgbClr val="5F5F5F"/>
              </a:fgClr>
              <a:bgClr>
                <a:srgbClr val="DDDDDD"/>
              </a:bgClr>
            </a:pattFill>
            <a:ln w="317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64" name="AutoShape 47" descr="Outlined diamond"/>
            <p:cNvSpPr>
              <a:spLocks noChangeArrowheads="1"/>
            </p:cNvSpPr>
            <p:nvPr/>
          </p:nvSpPr>
          <p:spPr bwMode="auto">
            <a:xfrm rot="-2104426">
              <a:off x="4092" y="1549"/>
              <a:ext cx="109" cy="107"/>
            </a:xfrm>
            <a:prstGeom prst="hexagon">
              <a:avLst>
                <a:gd name="adj" fmla="val 25467"/>
                <a:gd name="vf" fmla="val 115470"/>
              </a:avLst>
            </a:prstGeom>
            <a:pattFill prst="openDmnd">
              <a:fgClr>
                <a:srgbClr val="5F5F5F"/>
              </a:fgClr>
              <a:bgClr>
                <a:srgbClr val="DDDDDD"/>
              </a:bgClr>
            </a:pattFill>
            <a:ln w="317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65" name="AutoShape 48" descr="Outlined diamond"/>
            <p:cNvSpPr>
              <a:spLocks noChangeArrowheads="1"/>
            </p:cNvSpPr>
            <p:nvPr/>
          </p:nvSpPr>
          <p:spPr bwMode="auto">
            <a:xfrm rot="-1486509">
              <a:off x="3290" y="2041"/>
              <a:ext cx="96" cy="80"/>
            </a:xfrm>
            <a:prstGeom prst="hexagon">
              <a:avLst>
                <a:gd name="adj" fmla="val 30000"/>
                <a:gd name="vf" fmla="val 115470"/>
              </a:avLst>
            </a:prstGeom>
            <a:pattFill prst="openDmnd">
              <a:fgClr>
                <a:srgbClr val="5F5F5F"/>
              </a:fgClr>
              <a:bgClr>
                <a:srgbClr val="DDDDDD"/>
              </a:bgClr>
            </a:pattFill>
            <a:ln w="317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66" name="Line 49"/>
            <p:cNvSpPr>
              <a:spLocks noChangeShapeType="1"/>
            </p:cNvSpPr>
            <p:nvPr/>
          </p:nvSpPr>
          <p:spPr bwMode="auto">
            <a:xfrm flipV="1">
              <a:off x="4550" y="1108"/>
              <a:ext cx="30" cy="83"/>
            </a:xfrm>
            <a:prstGeom prst="line">
              <a:avLst/>
            </a:prstGeom>
            <a:noFill/>
            <a:ln w="3810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7" name="Line 50"/>
            <p:cNvSpPr>
              <a:spLocks noChangeShapeType="1"/>
            </p:cNvSpPr>
            <p:nvPr/>
          </p:nvSpPr>
          <p:spPr bwMode="auto">
            <a:xfrm flipH="1" flipV="1">
              <a:off x="4238" y="1901"/>
              <a:ext cx="10" cy="63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8" name="Line 51"/>
            <p:cNvSpPr>
              <a:spLocks noChangeShapeType="1"/>
            </p:cNvSpPr>
            <p:nvPr/>
          </p:nvSpPr>
          <p:spPr bwMode="auto">
            <a:xfrm flipH="1" flipV="1">
              <a:off x="5125" y="1947"/>
              <a:ext cx="57" cy="80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9" name="Line 52"/>
            <p:cNvSpPr>
              <a:spLocks noChangeShapeType="1"/>
            </p:cNvSpPr>
            <p:nvPr/>
          </p:nvSpPr>
          <p:spPr bwMode="auto">
            <a:xfrm flipV="1">
              <a:off x="5174" y="1346"/>
              <a:ext cx="36" cy="113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0" name="Line 53"/>
            <p:cNvSpPr>
              <a:spLocks noChangeShapeType="1"/>
            </p:cNvSpPr>
            <p:nvPr/>
          </p:nvSpPr>
          <p:spPr bwMode="auto">
            <a:xfrm flipH="1" flipV="1">
              <a:off x="4750" y="1103"/>
              <a:ext cx="48" cy="41"/>
            </a:xfrm>
            <a:prstGeom prst="line">
              <a:avLst/>
            </a:prstGeom>
            <a:noFill/>
            <a:ln w="28575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1" name="Line 54"/>
            <p:cNvSpPr>
              <a:spLocks noChangeShapeType="1"/>
            </p:cNvSpPr>
            <p:nvPr/>
          </p:nvSpPr>
          <p:spPr bwMode="auto">
            <a:xfrm flipH="1">
              <a:off x="5046" y="1195"/>
              <a:ext cx="77" cy="8"/>
            </a:xfrm>
            <a:prstGeom prst="line">
              <a:avLst/>
            </a:prstGeom>
            <a:noFill/>
            <a:ln w="28575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2" name="Line 55"/>
            <p:cNvSpPr>
              <a:spLocks noChangeShapeType="1"/>
            </p:cNvSpPr>
            <p:nvPr/>
          </p:nvSpPr>
          <p:spPr bwMode="auto">
            <a:xfrm flipH="1">
              <a:off x="5138" y="1523"/>
              <a:ext cx="89" cy="38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3" name="AutoShape 56" descr="Outlined diamond"/>
            <p:cNvSpPr>
              <a:spLocks noChangeArrowheads="1"/>
            </p:cNvSpPr>
            <p:nvPr/>
          </p:nvSpPr>
          <p:spPr bwMode="auto">
            <a:xfrm rot="-2104426">
              <a:off x="5125" y="1602"/>
              <a:ext cx="107" cy="104"/>
            </a:xfrm>
            <a:prstGeom prst="hexagon">
              <a:avLst>
                <a:gd name="adj" fmla="val 25721"/>
                <a:gd name="vf" fmla="val 115470"/>
              </a:avLst>
            </a:prstGeom>
            <a:pattFill prst="openDmnd">
              <a:fgClr>
                <a:srgbClr val="5F5F5F"/>
              </a:fgClr>
              <a:bgClr>
                <a:srgbClr val="DDDDDD"/>
              </a:bgClr>
            </a:pattFill>
            <a:ln w="317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74" name="Line 57"/>
            <p:cNvSpPr>
              <a:spLocks noChangeShapeType="1"/>
            </p:cNvSpPr>
            <p:nvPr/>
          </p:nvSpPr>
          <p:spPr bwMode="auto">
            <a:xfrm flipH="1" flipV="1">
              <a:off x="5153" y="1763"/>
              <a:ext cx="25" cy="72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5" name="Line 58"/>
            <p:cNvSpPr>
              <a:spLocks noChangeShapeType="1"/>
            </p:cNvSpPr>
            <p:nvPr/>
          </p:nvSpPr>
          <p:spPr bwMode="auto">
            <a:xfrm flipV="1">
              <a:off x="4163" y="3067"/>
              <a:ext cx="70" cy="73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6" name="Line 59"/>
            <p:cNvSpPr>
              <a:spLocks noChangeShapeType="1"/>
            </p:cNvSpPr>
            <p:nvPr/>
          </p:nvSpPr>
          <p:spPr bwMode="auto">
            <a:xfrm flipV="1">
              <a:off x="4355" y="3165"/>
              <a:ext cx="20" cy="69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7" name="Line 60"/>
            <p:cNvSpPr>
              <a:spLocks noChangeShapeType="1"/>
            </p:cNvSpPr>
            <p:nvPr/>
          </p:nvSpPr>
          <p:spPr bwMode="auto">
            <a:xfrm flipV="1">
              <a:off x="5162" y="2352"/>
              <a:ext cx="58" cy="73"/>
            </a:xfrm>
            <a:prstGeom prst="line">
              <a:avLst/>
            </a:prstGeom>
            <a:noFill/>
            <a:ln w="28575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8" name="Line 61"/>
            <p:cNvSpPr>
              <a:spLocks noChangeShapeType="1"/>
            </p:cNvSpPr>
            <p:nvPr/>
          </p:nvSpPr>
          <p:spPr bwMode="auto">
            <a:xfrm flipH="1" flipV="1">
              <a:off x="5061" y="3027"/>
              <a:ext cx="47" cy="82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9" name="Line 62"/>
            <p:cNvSpPr>
              <a:spLocks noChangeShapeType="1"/>
            </p:cNvSpPr>
            <p:nvPr/>
          </p:nvSpPr>
          <p:spPr bwMode="auto">
            <a:xfrm flipH="1">
              <a:off x="4532" y="3223"/>
              <a:ext cx="67" cy="22"/>
            </a:xfrm>
            <a:prstGeom prst="line">
              <a:avLst/>
            </a:prstGeom>
            <a:noFill/>
            <a:ln w="28575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0" name="Line 63"/>
            <p:cNvSpPr>
              <a:spLocks noChangeShapeType="1"/>
            </p:cNvSpPr>
            <p:nvPr/>
          </p:nvSpPr>
          <p:spPr bwMode="auto">
            <a:xfrm flipH="1" flipV="1">
              <a:off x="3983" y="1147"/>
              <a:ext cx="49" cy="57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1" name="Line 64"/>
            <p:cNvSpPr>
              <a:spLocks noChangeShapeType="1"/>
            </p:cNvSpPr>
            <p:nvPr/>
          </p:nvSpPr>
          <p:spPr bwMode="auto">
            <a:xfrm flipH="1" flipV="1">
              <a:off x="3957" y="2088"/>
              <a:ext cx="38" cy="51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2" name="Line 65"/>
            <p:cNvSpPr>
              <a:spLocks noChangeShapeType="1"/>
            </p:cNvSpPr>
            <p:nvPr/>
          </p:nvSpPr>
          <p:spPr bwMode="auto">
            <a:xfrm flipV="1">
              <a:off x="3640" y="1065"/>
              <a:ext cx="61" cy="80"/>
            </a:xfrm>
            <a:prstGeom prst="line">
              <a:avLst/>
            </a:prstGeom>
            <a:noFill/>
            <a:ln w="28575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3" name="Line 66"/>
            <p:cNvSpPr>
              <a:spLocks noChangeShapeType="1"/>
            </p:cNvSpPr>
            <p:nvPr/>
          </p:nvSpPr>
          <p:spPr bwMode="auto">
            <a:xfrm flipV="1">
              <a:off x="3350" y="1154"/>
              <a:ext cx="22" cy="107"/>
            </a:xfrm>
            <a:prstGeom prst="line">
              <a:avLst/>
            </a:prstGeom>
            <a:noFill/>
            <a:ln w="28575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4" name="Line 67"/>
            <p:cNvSpPr>
              <a:spLocks noChangeShapeType="1"/>
            </p:cNvSpPr>
            <p:nvPr/>
          </p:nvSpPr>
          <p:spPr bwMode="auto">
            <a:xfrm flipV="1">
              <a:off x="3508" y="2076"/>
              <a:ext cx="52" cy="83"/>
            </a:xfrm>
            <a:prstGeom prst="line">
              <a:avLst/>
            </a:prstGeom>
            <a:noFill/>
            <a:ln w="28575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5" name="AutoShape 68" descr="Outlined diamond"/>
            <p:cNvSpPr>
              <a:spLocks noChangeArrowheads="1"/>
            </p:cNvSpPr>
            <p:nvPr/>
          </p:nvSpPr>
          <p:spPr bwMode="auto">
            <a:xfrm>
              <a:off x="3024" y="1604"/>
              <a:ext cx="113" cy="110"/>
            </a:xfrm>
            <a:prstGeom prst="hexagon">
              <a:avLst>
                <a:gd name="adj" fmla="val 25682"/>
                <a:gd name="vf" fmla="val 115470"/>
              </a:avLst>
            </a:prstGeom>
            <a:pattFill prst="openDmnd">
              <a:fgClr>
                <a:srgbClr val="5F5F5F"/>
              </a:fgClr>
              <a:bgClr>
                <a:srgbClr val="DDDDDD"/>
              </a:bgClr>
            </a:pattFill>
            <a:ln w="317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86" name="Freeform 69" descr="Dark upward diagonal"/>
            <p:cNvSpPr>
              <a:spLocks/>
            </p:cNvSpPr>
            <p:nvPr/>
          </p:nvSpPr>
          <p:spPr bwMode="auto">
            <a:xfrm>
              <a:off x="3037" y="1076"/>
              <a:ext cx="1132" cy="1068"/>
            </a:xfrm>
            <a:custGeom>
              <a:avLst/>
              <a:gdLst>
                <a:gd name="T0" fmla="*/ 421 w 886"/>
                <a:gd name="T1" fmla="*/ 47 h 851"/>
                <a:gd name="T2" fmla="*/ 378 w 886"/>
                <a:gd name="T3" fmla="*/ 64 h 851"/>
                <a:gd name="T4" fmla="*/ 237 w 886"/>
                <a:gd name="T5" fmla="*/ 116 h 851"/>
                <a:gd name="T6" fmla="*/ 198 w 886"/>
                <a:gd name="T7" fmla="*/ 146 h 851"/>
                <a:gd name="T8" fmla="*/ 90 w 886"/>
                <a:gd name="T9" fmla="*/ 270 h 851"/>
                <a:gd name="T10" fmla="*/ 26 w 886"/>
                <a:gd name="T11" fmla="*/ 447 h 851"/>
                <a:gd name="T12" fmla="*/ 0 w 886"/>
                <a:gd name="T13" fmla="*/ 507 h 851"/>
                <a:gd name="T14" fmla="*/ 30 w 886"/>
                <a:gd name="T15" fmla="*/ 632 h 851"/>
                <a:gd name="T16" fmla="*/ 60 w 886"/>
                <a:gd name="T17" fmla="*/ 653 h 851"/>
                <a:gd name="T18" fmla="*/ 116 w 886"/>
                <a:gd name="T19" fmla="*/ 726 h 851"/>
                <a:gd name="T20" fmla="*/ 215 w 886"/>
                <a:gd name="T21" fmla="*/ 769 h 851"/>
                <a:gd name="T22" fmla="*/ 378 w 886"/>
                <a:gd name="T23" fmla="*/ 829 h 851"/>
                <a:gd name="T24" fmla="*/ 486 w 886"/>
                <a:gd name="T25" fmla="*/ 816 h 851"/>
                <a:gd name="T26" fmla="*/ 598 w 886"/>
                <a:gd name="T27" fmla="*/ 838 h 851"/>
                <a:gd name="T28" fmla="*/ 718 w 886"/>
                <a:gd name="T29" fmla="*/ 851 h 851"/>
                <a:gd name="T30" fmla="*/ 791 w 886"/>
                <a:gd name="T31" fmla="*/ 825 h 851"/>
                <a:gd name="T32" fmla="*/ 821 w 886"/>
                <a:gd name="T33" fmla="*/ 799 h 851"/>
                <a:gd name="T34" fmla="*/ 856 w 886"/>
                <a:gd name="T35" fmla="*/ 730 h 851"/>
                <a:gd name="T36" fmla="*/ 847 w 886"/>
                <a:gd name="T37" fmla="*/ 494 h 851"/>
                <a:gd name="T38" fmla="*/ 886 w 886"/>
                <a:gd name="T39" fmla="*/ 266 h 851"/>
                <a:gd name="T40" fmla="*/ 881 w 886"/>
                <a:gd name="T41" fmla="*/ 146 h 851"/>
                <a:gd name="T42" fmla="*/ 813 w 886"/>
                <a:gd name="T43" fmla="*/ 60 h 851"/>
                <a:gd name="T44" fmla="*/ 765 w 886"/>
                <a:gd name="T45" fmla="*/ 13 h 851"/>
                <a:gd name="T46" fmla="*/ 701 w 886"/>
                <a:gd name="T47" fmla="*/ 0 h 851"/>
                <a:gd name="T48" fmla="*/ 499 w 886"/>
                <a:gd name="T49" fmla="*/ 17 h 851"/>
                <a:gd name="T50" fmla="*/ 434 w 886"/>
                <a:gd name="T51" fmla="*/ 38 h 851"/>
                <a:gd name="T52" fmla="*/ 421 w 886"/>
                <a:gd name="T53" fmla="*/ 47 h 85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886"/>
                <a:gd name="T82" fmla="*/ 0 h 851"/>
                <a:gd name="T83" fmla="*/ 886 w 886"/>
                <a:gd name="T84" fmla="*/ 851 h 85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886" h="851">
                  <a:moveTo>
                    <a:pt x="421" y="47"/>
                  </a:moveTo>
                  <a:cubicBezTo>
                    <a:pt x="406" y="52"/>
                    <a:pt x="393" y="59"/>
                    <a:pt x="378" y="64"/>
                  </a:cubicBezTo>
                  <a:cubicBezTo>
                    <a:pt x="332" y="96"/>
                    <a:pt x="293" y="110"/>
                    <a:pt x="237" y="116"/>
                  </a:cubicBezTo>
                  <a:cubicBezTo>
                    <a:pt x="199" y="128"/>
                    <a:pt x="264" y="106"/>
                    <a:pt x="198" y="146"/>
                  </a:cubicBezTo>
                  <a:cubicBezTo>
                    <a:pt x="150" y="175"/>
                    <a:pt x="112" y="218"/>
                    <a:pt x="90" y="270"/>
                  </a:cubicBezTo>
                  <a:cubicBezTo>
                    <a:pt x="80" y="334"/>
                    <a:pt x="66" y="395"/>
                    <a:pt x="26" y="447"/>
                  </a:cubicBezTo>
                  <a:cubicBezTo>
                    <a:pt x="20" y="468"/>
                    <a:pt x="7" y="486"/>
                    <a:pt x="0" y="507"/>
                  </a:cubicBezTo>
                  <a:cubicBezTo>
                    <a:pt x="3" y="542"/>
                    <a:pt x="5" y="601"/>
                    <a:pt x="30" y="632"/>
                  </a:cubicBezTo>
                  <a:cubicBezTo>
                    <a:pt x="38" y="641"/>
                    <a:pt x="51" y="644"/>
                    <a:pt x="60" y="653"/>
                  </a:cubicBezTo>
                  <a:cubicBezTo>
                    <a:pt x="82" y="675"/>
                    <a:pt x="91" y="707"/>
                    <a:pt x="116" y="726"/>
                  </a:cubicBezTo>
                  <a:cubicBezTo>
                    <a:pt x="121" y="730"/>
                    <a:pt x="207" y="767"/>
                    <a:pt x="215" y="769"/>
                  </a:cubicBezTo>
                  <a:cubicBezTo>
                    <a:pt x="259" y="800"/>
                    <a:pt x="326" y="825"/>
                    <a:pt x="378" y="829"/>
                  </a:cubicBezTo>
                  <a:cubicBezTo>
                    <a:pt x="423" y="827"/>
                    <a:pt x="449" y="830"/>
                    <a:pt x="486" y="816"/>
                  </a:cubicBezTo>
                  <a:cubicBezTo>
                    <a:pt x="529" y="822"/>
                    <a:pt x="552" y="834"/>
                    <a:pt x="598" y="838"/>
                  </a:cubicBezTo>
                  <a:cubicBezTo>
                    <a:pt x="645" y="834"/>
                    <a:pt x="675" y="838"/>
                    <a:pt x="718" y="851"/>
                  </a:cubicBezTo>
                  <a:cubicBezTo>
                    <a:pt x="743" y="844"/>
                    <a:pt x="767" y="835"/>
                    <a:pt x="791" y="825"/>
                  </a:cubicBezTo>
                  <a:cubicBezTo>
                    <a:pt x="800" y="816"/>
                    <a:pt x="812" y="809"/>
                    <a:pt x="821" y="799"/>
                  </a:cubicBezTo>
                  <a:cubicBezTo>
                    <a:pt x="837" y="780"/>
                    <a:pt x="842" y="751"/>
                    <a:pt x="856" y="730"/>
                  </a:cubicBezTo>
                  <a:cubicBezTo>
                    <a:pt x="874" y="654"/>
                    <a:pt x="884" y="565"/>
                    <a:pt x="847" y="494"/>
                  </a:cubicBezTo>
                  <a:cubicBezTo>
                    <a:pt x="851" y="418"/>
                    <a:pt x="858" y="338"/>
                    <a:pt x="886" y="266"/>
                  </a:cubicBezTo>
                  <a:cubicBezTo>
                    <a:pt x="884" y="226"/>
                    <a:pt x="885" y="186"/>
                    <a:pt x="881" y="146"/>
                  </a:cubicBezTo>
                  <a:cubicBezTo>
                    <a:pt x="878" y="111"/>
                    <a:pt x="836" y="81"/>
                    <a:pt x="813" y="60"/>
                  </a:cubicBezTo>
                  <a:cubicBezTo>
                    <a:pt x="801" y="50"/>
                    <a:pt x="781" y="20"/>
                    <a:pt x="765" y="13"/>
                  </a:cubicBezTo>
                  <a:cubicBezTo>
                    <a:pt x="745" y="4"/>
                    <a:pt x="722" y="5"/>
                    <a:pt x="701" y="0"/>
                  </a:cubicBezTo>
                  <a:cubicBezTo>
                    <a:pt x="633" y="3"/>
                    <a:pt x="567" y="11"/>
                    <a:pt x="499" y="17"/>
                  </a:cubicBezTo>
                  <a:cubicBezTo>
                    <a:pt x="478" y="24"/>
                    <a:pt x="455" y="30"/>
                    <a:pt x="434" y="38"/>
                  </a:cubicBezTo>
                  <a:cubicBezTo>
                    <a:pt x="420" y="43"/>
                    <a:pt x="421" y="38"/>
                    <a:pt x="421" y="47"/>
                  </a:cubicBezTo>
                  <a:close/>
                </a:path>
              </a:pathLst>
            </a:custGeom>
            <a:pattFill prst="dkUpDiag">
              <a:fgClr>
                <a:srgbClr val="969696"/>
              </a:fgClr>
              <a:bgClr>
                <a:srgbClr val="EAEAEA"/>
              </a:bgClr>
            </a:patt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7" name="Freeform 70" descr="Dark upward diagonal"/>
            <p:cNvSpPr>
              <a:spLocks/>
            </p:cNvSpPr>
            <p:nvPr/>
          </p:nvSpPr>
          <p:spPr bwMode="auto">
            <a:xfrm>
              <a:off x="4113" y="1079"/>
              <a:ext cx="1100" cy="1077"/>
            </a:xfrm>
            <a:custGeom>
              <a:avLst/>
              <a:gdLst>
                <a:gd name="T0" fmla="*/ 479 w 827"/>
                <a:gd name="T1" fmla="*/ 4 h 882"/>
                <a:gd name="T2" fmla="*/ 371 w 827"/>
                <a:gd name="T3" fmla="*/ 30 h 882"/>
                <a:gd name="T4" fmla="*/ 328 w 827"/>
                <a:gd name="T5" fmla="*/ 56 h 882"/>
                <a:gd name="T6" fmla="*/ 251 w 827"/>
                <a:gd name="T7" fmla="*/ 90 h 882"/>
                <a:gd name="T8" fmla="*/ 199 w 827"/>
                <a:gd name="T9" fmla="*/ 137 h 882"/>
                <a:gd name="T10" fmla="*/ 109 w 827"/>
                <a:gd name="T11" fmla="*/ 275 h 882"/>
                <a:gd name="T12" fmla="*/ 79 w 827"/>
                <a:gd name="T13" fmla="*/ 344 h 882"/>
                <a:gd name="T14" fmla="*/ 49 w 827"/>
                <a:gd name="T15" fmla="*/ 421 h 882"/>
                <a:gd name="T16" fmla="*/ 15 w 827"/>
                <a:gd name="T17" fmla="*/ 494 h 882"/>
                <a:gd name="T18" fmla="*/ 19 w 827"/>
                <a:gd name="T19" fmla="*/ 606 h 882"/>
                <a:gd name="T20" fmla="*/ 28 w 827"/>
                <a:gd name="T21" fmla="*/ 700 h 882"/>
                <a:gd name="T22" fmla="*/ 40 w 827"/>
                <a:gd name="T23" fmla="*/ 761 h 882"/>
                <a:gd name="T24" fmla="*/ 101 w 827"/>
                <a:gd name="T25" fmla="*/ 791 h 882"/>
                <a:gd name="T26" fmla="*/ 273 w 827"/>
                <a:gd name="T27" fmla="*/ 821 h 882"/>
                <a:gd name="T28" fmla="*/ 513 w 827"/>
                <a:gd name="T29" fmla="*/ 847 h 882"/>
                <a:gd name="T30" fmla="*/ 664 w 827"/>
                <a:gd name="T31" fmla="*/ 881 h 882"/>
                <a:gd name="T32" fmla="*/ 707 w 827"/>
                <a:gd name="T33" fmla="*/ 877 h 882"/>
                <a:gd name="T34" fmla="*/ 728 w 827"/>
                <a:gd name="T35" fmla="*/ 834 h 882"/>
                <a:gd name="T36" fmla="*/ 784 w 827"/>
                <a:gd name="T37" fmla="*/ 739 h 882"/>
                <a:gd name="T38" fmla="*/ 801 w 827"/>
                <a:gd name="T39" fmla="*/ 700 h 882"/>
                <a:gd name="T40" fmla="*/ 814 w 827"/>
                <a:gd name="T41" fmla="*/ 670 h 882"/>
                <a:gd name="T42" fmla="*/ 827 w 827"/>
                <a:gd name="T43" fmla="*/ 464 h 882"/>
                <a:gd name="T44" fmla="*/ 823 w 827"/>
                <a:gd name="T45" fmla="*/ 309 h 882"/>
                <a:gd name="T46" fmla="*/ 818 w 827"/>
                <a:gd name="T47" fmla="*/ 219 h 882"/>
                <a:gd name="T48" fmla="*/ 672 w 827"/>
                <a:gd name="T49" fmla="*/ 69 h 882"/>
                <a:gd name="T50" fmla="*/ 608 w 827"/>
                <a:gd name="T51" fmla="*/ 34 h 882"/>
                <a:gd name="T52" fmla="*/ 518 w 827"/>
                <a:gd name="T53" fmla="*/ 0 h 882"/>
                <a:gd name="T54" fmla="*/ 449 w 827"/>
                <a:gd name="T55" fmla="*/ 8 h 882"/>
                <a:gd name="T56" fmla="*/ 479 w 827"/>
                <a:gd name="T57" fmla="*/ 4 h 88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827"/>
                <a:gd name="T88" fmla="*/ 0 h 882"/>
                <a:gd name="T89" fmla="*/ 827 w 827"/>
                <a:gd name="T90" fmla="*/ 882 h 88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827" h="882">
                  <a:moveTo>
                    <a:pt x="479" y="4"/>
                  </a:moveTo>
                  <a:cubicBezTo>
                    <a:pt x="443" y="15"/>
                    <a:pt x="409" y="25"/>
                    <a:pt x="371" y="30"/>
                  </a:cubicBezTo>
                  <a:cubicBezTo>
                    <a:pt x="357" y="38"/>
                    <a:pt x="342" y="49"/>
                    <a:pt x="328" y="56"/>
                  </a:cubicBezTo>
                  <a:cubicBezTo>
                    <a:pt x="308" y="65"/>
                    <a:pt x="270" y="75"/>
                    <a:pt x="251" y="90"/>
                  </a:cubicBezTo>
                  <a:cubicBezTo>
                    <a:pt x="229" y="108"/>
                    <a:pt x="224" y="126"/>
                    <a:pt x="199" y="137"/>
                  </a:cubicBezTo>
                  <a:cubicBezTo>
                    <a:pt x="160" y="178"/>
                    <a:pt x="148" y="236"/>
                    <a:pt x="109" y="275"/>
                  </a:cubicBezTo>
                  <a:cubicBezTo>
                    <a:pt x="101" y="301"/>
                    <a:pt x="89" y="319"/>
                    <a:pt x="79" y="344"/>
                  </a:cubicBezTo>
                  <a:cubicBezTo>
                    <a:pt x="67" y="372"/>
                    <a:pt x="67" y="395"/>
                    <a:pt x="49" y="421"/>
                  </a:cubicBezTo>
                  <a:cubicBezTo>
                    <a:pt x="42" y="444"/>
                    <a:pt x="28" y="473"/>
                    <a:pt x="15" y="494"/>
                  </a:cubicBezTo>
                  <a:cubicBezTo>
                    <a:pt x="4" y="532"/>
                    <a:pt x="0" y="571"/>
                    <a:pt x="19" y="606"/>
                  </a:cubicBezTo>
                  <a:cubicBezTo>
                    <a:pt x="28" y="652"/>
                    <a:pt x="22" y="616"/>
                    <a:pt x="28" y="700"/>
                  </a:cubicBezTo>
                  <a:cubicBezTo>
                    <a:pt x="29" y="718"/>
                    <a:pt x="25" y="746"/>
                    <a:pt x="40" y="761"/>
                  </a:cubicBezTo>
                  <a:cubicBezTo>
                    <a:pt x="58" y="779"/>
                    <a:pt x="79" y="782"/>
                    <a:pt x="101" y="791"/>
                  </a:cubicBezTo>
                  <a:cubicBezTo>
                    <a:pt x="152" y="779"/>
                    <a:pt x="221" y="812"/>
                    <a:pt x="273" y="821"/>
                  </a:cubicBezTo>
                  <a:cubicBezTo>
                    <a:pt x="351" y="835"/>
                    <a:pt x="434" y="837"/>
                    <a:pt x="513" y="847"/>
                  </a:cubicBezTo>
                  <a:cubicBezTo>
                    <a:pt x="565" y="863"/>
                    <a:pt x="609" y="877"/>
                    <a:pt x="664" y="881"/>
                  </a:cubicBezTo>
                  <a:cubicBezTo>
                    <a:pt x="678" y="880"/>
                    <a:pt x="693" y="882"/>
                    <a:pt x="707" y="877"/>
                  </a:cubicBezTo>
                  <a:cubicBezTo>
                    <a:pt x="709" y="876"/>
                    <a:pt x="722" y="842"/>
                    <a:pt x="728" y="834"/>
                  </a:cubicBezTo>
                  <a:cubicBezTo>
                    <a:pt x="757" y="800"/>
                    <a:pt x="769" y="779"/>
                    <a:pt x="784" y="739"/>
                  </a:cubicBezTo>
                  <a:cubicBezTo>
                    <a:pt x="789" y="726"/>
                    <a:pt x="796" y="713"/>
                    <a:pt x="801" y="700"/>
                  </a:cubicBezTo>
                  <a:cubicBezTo>
                    <a:pt x="805" y="690"/>
                    <a:pt x="814" y="670"/>
                    <a:pt x="814" y="670"/>
                  </a:cubicBezTo>
                  <a:cubicBezTo>
                    <a:pt x="825" y="602"/>
                    <a:pt x="821" y="533"/>
                    <a:pt x="827" y="464"/>
                  </a:cubicBezTo>
                  <a:cubicBezTo>
                    <a:pt x="823" y="406"/>
                    <a:pt x="819" y="367"/>
                    <a:pt x="823" y="309"/>
                  </a:cubicBezTo>
                  <a:cubicBezTo>
                    <a:pt x="821" y="279"/>
                    <a:pt x="821" y="249"/>
                    <a:pt x="818" y="219"/>
                  </a:cubicBezTo>
                  <a:cubicBezTo>
                    <a:pt x="808" y="121"/>
                    <a:pt x="740" y="110"/>
                    <a:pt x="672" y="69"/>
                  </a:cubicBezTo>
                  <a:cubicBezTo>
                    <a:pt x="649" y="55"/>
                    <a:pt x="634" y="40"/>
                    <a:pt x="608" y="34"/>
                  </a:cubicBezTo>
                  <a:cubicBezTo>
                    <a:pt x="581" y="17"/>
                    <a:pt x="549" y="7"/>
                    <a:pt x="518" y="0"/>
                  </a:cubicBezTo>
                  <a:cubicBezTo>
                    <a:pt x="494" y="3"/>
                    <a:pt x="473" y="8"/>
                    <a:pt x="449" y="8"/>
                  </a:cubicBezTo>
                  <a:lnTo>
                    <a:pt x="479" y="4"/>
                  </a:lnTo>
                  <a:close/>
                </a:path>
              </a:pathLst>
            </a:custGeom>
            <a:pattFill prst="dkUpDiag">
              <a:fgClr>
                <a:srgbClr val="969696"/>
              </a:fgClr>
              <a:bgClr>
                <a:srgbClr val="EAEAEA"/>
              </a:bgClr>
            </a:patt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8" name="Freeform 72" descr="Dark upward diagonal"/>
            <p:cNvSpPr>
              <a:spLocks/>
            </p:cNvSpPr>
            <p:nvPr/>
          </p:nvSpPr>
          <p:spPr bwMode="auto">
            <a:xfrm>
              <a:off x="4103" y="2113"/>
              <a:ext cx="1125" cy="1126"/>
            </a:xfrm>
            <a:custGeom>
              <a:avLst/>
              <a:gdLst>
                <a:gd name="T0" fmla="*/ 718 w 915"/>
                <a:gd name="T1" fmla="*/ 0 h 929"/>
                <a:gd name="T2" fmla="*/ 649 w 915"/>
                <a:gd name="T3" fmla="*/ 17 h 929"/>
                <a:gd name="T4" fmla="*/ 572 w 915"/>
                <a:gd name="T5" fmla="*/ 30 h 929"/>
                <a:gd name="T6" fmla="*/ 481 w 915"/>
                <a:gd name="T7" fmla="*/ 65 h 929"/>
                <a:gd name="T8" fmla="*/ 370 w 915"/>
                <a:gd name="T9" fmla="*/ 77 h 929"/>
                <a:gd name="T10" fmla="*/ 254 w 915"/>
                <a:gd name="T11" fmla="*/ 95 h 929"/>
                <a:gd name="T12" fmla="*/ 168 w 915"/>
                <a:gd name="T13" fmla="*/ 133 h 929"/>
                <a:gd name="T14" fmla="*/ 129 w 915"/>
                <a:gd name="T15" fmla="*/ 211 h 929"/>
                <a:gd name="T16" fmla="*/ 107 w 915"/>
                <a:gd name="T17" fmla="*/ 258 h 929"/>
                <a:gd name="T18" fmla="*/ 77 w 915"/>
                <a:gd name="T19" fmla="*/ 344 h 929"/>
                <a:gd name="T20" fmla="*/ 56 w 915"/>
                <a:gd name="T21" fmla="*/ 400 h 929"/>
                <a:gd name="T22" fmla="*/ 47 w 915"/>
                <a:gd name="T23" fmla="*/ 430 h 929"/>
                <a:gd name="T24" fmla="*/ 34 w 915"/>
                <a:gd name="T25" fmla="*/ 529 h 929"/>
                <a:gd name="T26" fmla="*/ 13 w 915"/>
                <a:gd name="T27" fmla="*/ 563 h 929"/>
                <a:gd name="T28" fmla="*/ 26 w 915"/>
                <a:gd name="T29" fmla="*/ 692 h 929"/>
                <a:gd name="T30" fmla="*/ 52 w 915"/>
                <a:gd name="T31" fmla="*/ 739 h 929"/>
                <a:gd name="T32" fmla="*/ 65 w 915"/>
                <a:gd name="T33" fmla="*/ 787 h 929"/>
                <a:gd name="T34" fmla="*/ 146 w 915"/>
                <a:gd name="T35" fmla="*/ 860 h 929"/>
                <a:gd name="T36" fmla="*/ 211 w 915"/>
                <a:gd name="T37" fmla="*/ 873 h 929"/>
                <a:gd name="T38" fmla="*/ 275 w 915"/>
                <a:gd name="T39" fmla="*/ 911 h 929"/>
                <a:gd name="T40" fmla="*/ 310 w 915"/>
                <a:gd name="T41" fmla="*/ 916 h 929"/>
                <a:gd name="T42" fmla="*/ 374 w 915"/>
                <a:gd name="T43" fmla="*/ 924 h 929"/>
                <a:gd name="T44" fmla="*/ 451 w 915"/>
                <a:gd name="T45" fmla="*/ 911 h 929"/>
                <a:gd name="T46" fmla="*/ 494 w 915"/>
                <a:gd name="T47" fmla="*/ 903 h 929"/>
                <a:gd name="T48" fmla="*/ 559 w 915"/>
                <a:gd name="T49" fmla="*/ 886 h 929"/>
                <a:gd name="T50" fmla="*/ 636 w 915"/>
                <a:gd name="T51" fmla="*/ 864 h 929"/>
                <a:gd name="T52" fmla="*/ 696 w 915"/>
                <a:gd name="T53" fmla="*/ 825 h 929"/>
                <a:gd name="T54" fmla="*/ 851 w 915"/>
                <a:gd name="T55" fmla="*/ 705 h 929"/>
                <a:gd name="T56" fmla="*/ 877 w 915"/>
                <a:gd name="T57" fmla="*/ 645 h 929"/>
                <a:gd name="T58" fmla="*/ 903 w 915"/>
                <a:gd name="T59" fmla="*/ 529 h 929"/>
                <a:gd name="T60" fmla="*/ 903 w 915"/>
                <a:gd name="T61" fmla="*/ 370 h 929"/>
                <a:gd name="T62" fmla="*/ 898 w 915"/>
                <a:gd name="T63" fmla="*/ 232 h 929"/>
                <a:gd name="T64" fmla="*/ 877 w 915"/>
                <a:gd name="T65" fmla="*/ 138 h 929"/>
                <a:gd name="T66" fmla="*/ 855 w 915"/>
                <a:gd name="T67" fmla="*/ 56 h 929"/>
                <a:gd name="T68" fmla="*/ 692 w 915"/>
                <a:gd name="T69" fmla="*/ 4 h 92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915"/>
                <a:gd name="T106" fmla="*/ 0 h 929"/>
                <a:gd name="T107" fmla="*/ 915 w 915"/>
                <a:gd name="T108" fmla="*/ 929 h 92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915" h="929">
                  <a:moveTo>
                    <a:pt x="718" y="0"/>
                  </a:moveTo>
                  <a:cubicBezTo>
                    <a:pt x="694" y="4"/>
                    <a:pt x="673" y="14"/>
                    <a:pt x="649" y="17"/>
                  </a:cubicBezTo>
                  <a:cubicBezTo>
                    <a:pt x="624" y="21"/>
                    <a:pt x="597" y="21"/>
                    <a:pt x="572" y="30"/>
                  </a:cubicBezTo>
                  <a:cubicBezTo>
                    <a:pt x="542" y="41"/>
                    <a:pt x="511" y="56"/>
                    <a:pt x="481" y="65"/>
                  </a:cubicBezTo>
                  <a:cubicBezTo>
                    <a:pt x="447" y="75"/>
                    <a:pt x="402" y="75"/>
                    <a:pt x="370" y="77"/>
                  </a:cubicBezTo>
                  <a:cubicBezTo>
                    <a:pt x="330" y="82"/>
                    <a:pt x="294" y="91"/>
                    <a:pt x="254" y="95"/>
                  </a:cubicBezTo>
                  <a:cubicBezTo>
                    <a:pt x="224" y="104"/>
                    <a:pt x="195" y="116"/>
                    <a:pt x="168" y="133"/>
                  </a:cubicBezTo>
                  <a:cubicBezTo>
                    <a:pt x="155" y="159"/>
                    <a:pt x="139" y="183"/>
                    <a:pt x="129" y="211"/>
                  </a:cubicBezTo>
                  <a:cubicBezTo>
                    <a:pt x="123" y="227"/>
                    <a:pt x="107" y="258"/>
                    <a:pt x="107" y="258"/>
                  </a:cubicBezTo>
                  <a:cubicBezTo>
                    <a:pt x="100" y="287"/>
                    <a:pt x="94" y="320"/>
                    <a:pt x="77" y="344"/>
                  </a:cubicBezTo>
                  <a:cubicBezTo>
                    <a:pt x="72" y="365"/>
                    <a:pt x="61" y="378"/>
                    <a:pt x="56" y="400"/>
                  </a:cubicBezTo>
                  <a:cubicBezTo>
                    <a:pt x="53" y="410"/>
                    <a:pt x="47" y="430"/>
                    <a:pt x="47" y="430"/>
                  </a:cubicBezTo>
                  <a:cubicBezTo>
                    <a:pt x="44" y="453"/>
                    <a:pt x="40" y="511"/>
                    <a:pt x="34" y="529"/>
                  </a:cubicBezTo>
                  <a:cubicBezTo>
                    <a:pt x="30" y="542"/>
                    <a:pt x="13" y="563"/>
                    <a:pt x="13" y="563"/>
                  </a:cubicBezTo>
                  <a:cubicBezTo>
                    <a:pt x="0" y="604"/>
                    <a:pt x="5" y="654"/>
                    <a:pt x="26" y="692"/>
                  </a:cubicBezTo>
                  <a:cubicBezTo>
                    <a:pt x="35" y="708"/>
                    <a:pt x="52" y="739"/>
                    <a:pt x="52" y="739"/>
                  </a:cubicBezTo>
                  <a:cubicBezTo>
                    <a:pt x="55" y="756"/>
                    <a:pt x="59" y="771"/>
                    <a:pt x="65" y="787"/>
                  </a:cubicBezTo>
                  <a:cubicBezTo>
                    <a:pt x="75" y="839"/>
                    <a:pt x="95" y="850"/>
                    <a:pt x="146" y="860"/>
                  </a:cubicBezTo>
                  <a:cubicBezTo>
                    <a:pt x="177" y="879"/>
                    <a:pt x="142" y="860"/>
                    <a:pt x="211" y="873"/>
                  </a:cubicBezTo>
                  <a:cubicBezTo>
                    <a:pt x="236" y="878"/>
                    <a:pt x="254" y="904"/>
                    <a:pt x="275" y="911"/>
                  </a:cubicBezTo>
                  <a:cubicBezTo>
                    <a:pt x="286" y="915"/>
                    <a:pt x="298" y="914"/>
                    <a:pt x="310" y="916"/>
                  </a:cubicBezTo>
                  <a:cubicBezTo>
                    <a:pt x="339" y="929"/>
                    <a:pt x="339" y="929"/>
                    <a:pt x="374" y="924"/>
                  </a:cubicBezTo>
                  <a:cubicBezTo>
                    <a:pt x="401" y="916"/>
                    <a:pt x="422" y="915"/>
                    <a:pt x="451" y="911"/>
                  </a:cubicBezTo>
                  <a:cubicBezTo>
                    <a:pt x="465" y="909"/>
                    <a:pt x="494" y="903"/>
                    <a:pt x="494" y="903"/>
                  </a:cubicBezTo>
                  <a:cubicBezTo>
                    <a:pt x="514" y="889"/>
                    <a:pt x="535" y="889"/>
                    <a:pt x="559" y="886"/>
                  </a:cubicBezTo>
                  <a:cubicBezTo>
                    <a:pt x="582" y="879"/>
                    <a:pt x="614" y="874"/>
                    <a:pt x="636" y="864"/>
                  </a:cubicBezTo>
                  <a:cubicBezTo>
                    <a:pt x="657" y="854"/>
                    <a:pt x="675" y="836"/>
                    <a:pt x="696" y="825"/>
                  </a:cubicBezTo>
                  <a:cubicBezTo>
                    <a:pt x="761" y="791"/>
                    <a:pt x="811" y="770"/>
                    <a:pt x="851" y="705"/>
                  </a:cubicBezTo>
                  <a:cubicBezTo>
                    <a:pt x="856" y="684"/>
                    <a:pt x="867" y="664"/>
                    <a:pt x="877" y="645"/>
                  </a:cubicBezTo>
                  <a:cubicBezTo>
                    <a:pt x="880" y="598"/>
                    <a:pt x="879" y="568"/>
                    <a:pt x="903" y="529"/>
                  </a:cubicBezTo>
                  <a:cubicBezTo>
                    <a:pt x="915" y="476"/>
                    <a:pt x="905" y="424"/>
                    <a:pt x="903" y="370"/>
                  </a:cubicBezTo>
                  <a:cubicBezTo>
                    <a:pt x="901" y="324"/>
                    <a:pt x="901" y="278"/>
                    <a:pt x="898" y="232"/>
                  </a:cubicBezTo>
                  <a:cubicBezTo>
                    <a:pt x="896" y="201"/>
                    <a:pt x="882" y="169"/>
                    <a:pt x="877" y="138"/>
                  </a:cubicBezTo>
                  <a:cubicBezTo>
                    <a:pt x="873" y="116"/>
                    <a:pt x="869" y="75"/>
                    <a:pt x="855" y="56"/>
                  </a:cubicBezTo>
                  <a:cubicBezTo>
                    <a:pt x="826" y="18"/>
                    <a:pt x="735" y="4"/>
                    <a:pt x="692" y="4"/>
                  </a:cubicBezTo>
                </a:path>
              </a:pathLst>
            </a:custGeom>
            <a:pattFill prst="dkUpDiag">
              <a:fgClr>
                <a:srgbClr val="969696"/>
              </a:fgClr>
              <a:bgClr>
                <a:srgbClr val="EAEAEA"/>
              </a:bgClr>
            </a:patt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9" name="Freeform 73"/>
            <p:cNvSpPr>
              <a:spLocks/>
            </p:cNvSpPr>
            <p:nvPr/>
          </p:nvSpPr>
          <p:spPr bwMode="auto">
            <a:xfrm>
              <a:off x="3235" y="1280"/>
              <a:ext cx="723" cy="675"/>
            </a:xfrm>
            <a:custGeom>
              <a:avLst/>
              <a:gdLst>
                <a:gd name="T0" fmla="*/ 421 w 886"/>
                <a:gd name="T1" fmla="*/ 47 h 851"/>
                <a:gd name="T2" fmla="*/ 378 w 886"/>
                <a:gd name="T3" fmla="*/ 64 h 851"/>
                <a:gd name="T4" fmla="*/ 237 w 886"/>
                <a:gd name="T5" fmla="*/ 116 h 851"/>
                <a:gd name="T6" fmla="*/ 198 w 886"/>
                <a:gd name="T7" fmla="*/ 146 h 851"/>
                <a:gd name="T8" fmla="*/ 90 w 886"/>
                <a:gd name="T9" fmla="*/ 270 h 851"/>
                <a:gd name="T10" fmla="*/ 26 w 886"/>
                <a:gd name="T11" fmla="*/ 447 h 851"/>
                <a:gd name="T12" fmla="*/ 0 w 886"/>
                <a:gd name="T13" fmla="*/ 507 h 851"/>
                <a:gd name="T14" fmla="*/ 30 w 886"/>
                <a:gd name="T15" fmla="*/ 632 h 851"/>
                <a:gd name="T16" fmla="*/ 60 w 886"/>
                <a:gd name="T17" fmla="*/ 653 h 851"/>
                <a:gd name="T18" fmla="*/ 116 w 886"/>
                <a:gd name="T19" fmla="*/ 726 h 851"/>
                <a:gd name="T20" fmla="*/ 215 w 886"/>
                <a:gd name="T21" fmla="*/ 769 h 851"/>
                <a:gd name="T22" fmla="*/ 378 w 886"/>
                <a:gd name="T23" fmla="*/ 829 h 851"/>
                <a:gd name="T24" fmla="*/ 486 w 886"/>
                <a:gd name="T25" fmla="*/ 816 h 851"/>
                <a:gd name="T26" fmla="*/ 598 w 886"/>
                <a:gd name="T27" fmla="*/ 838 h 851"/>
                <a:gd name="T28" fmla="*/ 718 w 886"/>
                <a:gd name="T29" fmla="*/ 851 h 851"/>
                <a:gd name="T30" fmla="*/ 791 w 886"/>
                <a:gd name="T31" fmla="*/ 825 h 851"/>
                <a:gd name="T32" fmla="*/ 821 w 886"/>
                <a:gd name="T33" fmla="*/ 799 h 851"/>
                <a:gd name="T34" fmla="*/ 856 w 886"/>
                <a:gd name="T35" fmla="*/ 730 h 851"/>
                <a:gd name="T36" fmla="*/ 847 w 886"/>
                <a:gd name="T37" fmla="*/ 494 h 851"/>
                <a:gd name="T38" fmla="*/ 886 w 886"/>
                <a:gd name="T39" fmla="*/ 266 h 851"/>
                <a:gd name="T40" fmla="*/ 881 w 886"/>
                <a:gd name="T41" fmla="*/ 146 h 851"/>
                <a:gd name="T42" fmla="*/ 813 w 886"/>
                <a:gd name="T43" fmla="*/ 60 h 851"/>
                <a:gd name="T44" fmla="*/ 765 w 886"/>
                <a:gd name="T45" fmla="*/ 13 h 851"/>
                <a:gd name="T46" fmla="*/ 701 w 886"/>
                <a:gd name="T47" fmla="*/ 0 h 851"/>
                <a:gd name="T48" fmla="*/ 499 w 886"/>
                <a:gd name="T49" fmla="*/ 17 h 851"/>
                <a:gd name="T50" fmla="*/ 434 w 886"/>
                <a:gd name="T51" fmla="*/ 38 h 851"/>
                <a:gd name="T52" fmla="*/ 421 w 886"/>
                <a:gd name="T53" fmla="*/ 47 h 85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886"/>
                <a:gd name="T82" fmla="*/ 0 h 851"/>
                <a:gd name="T83" fmla="*/ 886 w 886"/>
                <a:gd name="T84" fmla="*/ 851 h 85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886" h="851">
                  <a:moveTo>
                    <a:pt x="421" y="47"/>
                  </a:moveTo>
                  <a:cubicBezTo>
                    <a:pt x="406" y="52"/>
                    <a:pt x="393" y="59"/>
                    <a:pt x="378" y="64"/>
                  </a:cubicBezTo>
                  <a:cubicBezTo>
                    <a:pt x="332" y="96"/>
                    <a:pt x="293" y="110"/>
                    <a:pt x="237" y="116"/>
                  </a:cubicBezTo>
                  <a:cubicBezTo>
                    <a:pt x="199" y="128"/>
                    <a:pt x="264" y="106"/>
                    <a:pt x="198" y="146"/>
                  </a:cubicBezTo>
                  <a:cubicBezTo>
                    <a:pt x="150" y="175"/>
                    <a:pt x="112" y="218"/>
                    <a:pt x="90" y="270"/>
                  </a:cubicBezTo>
                  <a:cubicBezTo>
                    <a:pt x="80" y="334"/>
                    <a:pt x="66" y="395"/>
                    <a:pt x="26" y="447"/>
                  </a:cubicBezTo>
                  <a:cubicBezTo>
                    <a:pt x="20" y="468"/>
                    <a:pt x="7" y="486"/>
                    <a:pt x="0" y="507"/>
                  </a:cubicBezTo>
                  <a:cubicBezTo>
                    <a:pt x="3" y="542"/>
                    <a:pt x="5" y="601"/>
                    <a:pt x="30" y="632"/>
                  </a:cubicBezTo>
                  <a:cubicBezTo>
                    <a:pt x="38" y="641"/>
                    <a:pt x="51" y="644"/>
                    <a:pt x="60" y="653"/>
                  </a:cubicBezTo>
                  <a:cubicBezTo>
                    <a:pt x="82" y="675"/>
                    <a:pt x="91" y="707"/>
                    <a:pt x="116" y="726"/>
                  </a:cubicBezTo>
                  <a:cubicBezTo>
                    <a:pt x="121" y="730"/>
                    <a:pt x="207" y="767"/>
                    <a:pt x="215" y="769"/>
                  </a:cubicBezTo>
                  <a:cubicBezTo>
                    <a:pt x="259" y="800"/>
                    <a:pt x="326" y="825"/>
                    <a:pt x="378" y="829"/>
                  </a:cubicBezTo>
                  <a:cubicBezTo>
                    <a:pt x="423" y="827"/>
                    <a:pt x="449" y="830"/>
                    <a:pt x="486" y="816"/>
                  </a:cubicBezTo>
                  <a:cubicBezTo>
                    <a:pt x="529" y="822"/>
                    <a:pt x="552" y="834"/>
                    <a:pt x="598" y="838"/>
                  </a:cubicBezTo>
                  <a:cubicBezTo>
                    <a:pt x="645" y="834"/>
                    <a:pt x="675" y="838"/>
                    <a:pt x="718" y="851"/>
                  </a:cubicBezTo>
                  <a:cubicBezTo>
                    <a:pt x="743" y="844"/>
                    <a:pt x="767" y="835"/>
                    <a:pt x="791" y="825"/>
                  </a:cubicBezTo>
                  <a:cubicBezTo>
                    <a:pt x="800" y="816"/>
                    <a:pt x="812" y="809"/>
                    <a:pt x="821" y="799"/>
                  </a:cubicBezTo>
                  <a:cubicBezTo>
                    <a:pt x="837" y="780"/>
                    <a:pt x="842" y="751"/>
                    <a:pt x="856" y="730"/>
                  </a:cubicBezTo>
                  <a:cubicBezTo>
                    <a:pt x="874" y="654"/>
                    <a:pt x="884" y="565"/>
                    <a:pt x="847" y="494"/>
                  </a:cubicBezTo>
                  <a:cubicBezTo>
                    <a:pt x="851" y="418"/>
                    <a:pt x="858" y="338"/>
                    <a:pt x="886" y="266"/>
                  </a:cubicBezTo>
                  <a:cubicBezTo>
                    <a:pt x="884" y="226"/>
                    <a:pt x="885" y="186"/>
                    <a:pt x="881" y="146"/>
                  </a:cubicBezTo>
                  <a:cubicBezTo>
                    <a:pt x="878" y="111"/>
                    <a:pt x="836" y="81"/>
                    <a:pt x="813" y="60"/>
                  </a:cubicBezTo>
                  <a:cubicBezTo>
                    <a:pt x="801" y="50"/>
                    <a:pt x="781" y="20"/>
                    <a:pt x="765" y="13"/>
                  </a:cubicBezTo>
                  <a:cubicBezTo>
                    <a:pt x="745" y="4"/>
                    <a:pt x="722" y="5"/>
                    <a:pt x="701" y="0"/>
                  </a:cubicBezTo>
                  <a:cubicBezTo>
                    <a:pt x="633" y="3"/>
                    <a:pt x="567" y="11"/>
                    <a:pt x="499" y="17"/>
                  </a:cubicBezTo>
                  <a:cubicBezTo>
                    <a:pt x="478" y="24"/>
                    <a:pt x="455" y="30"/>
                    <a:pt x="434" y="38"/>
                  </a:cubicBezTo>
                  <a:cubicBezTo>
                    <a:pt x="420" y="43"/>
                    <a:pt x="421" y="38"/>
                    <a:pt x="421" y="47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0" name="Freeform 74"/>
            <p:cNvSpPr>
              <a:spLocks/>
            </p:cNvSpPr>
            <p:nvPr/>
          </p:nvSpPr>
          <p:spPr bwMode="auto">
            <a:xfrm>
              <a:off x="4434" y="1315"/>
              <a:ext cx="547" cy="583"/>
            </a:xfrm>
            <a:custGeom>
              <a:avLst/>
              <a:gdLst>
                <a:gd name="T0" fmla="*/ 479 w 827"/>
                <a:gd name="T1" fmla="*/ 4 h 882"/>
                <a:gd name="T2" fmla="*/ 371 w 827"/>
                <a:gd name="T3" fmla="*/ 30 h 882"/>
                <a:gd name="T4" fmla="*/ 328 w 827"/>
                <a:gd name="T5" fmla="*/ 56 h 882"/>
                <a:gd name="T6" fmla="*/ 251 w 827"/>
                <a:gd name="T7" fmla="*/ 90 h 882"/>
                <a:gd name="T8" fmla="*/ 199 w 827"/>
                <a:gd name="T9" fmla="*/ 137 h 882"/>
                <a:gd name="T10" fmla="*/ 109 w 827"/>
                <a:gd name="T11" fmla="*/ 275 h 882"/>
                <a:gd name="T12" fmla="*/ 79 w 827"/>
                <a:gd name="T13" fmla="*/ 344 h 882"/>
                <a:gd name="T14" fmla="*/ 49 w 827"/>
                <a:gd name="T15" fmla="*/ 421 h 882"/>
                <a:gd name="T16" fmla="*/ 15 w 827"/>
                <a:gd name="T17" fmla="*/ 494 h 882"/>
                <a:gd name="T18" fmla="*/ 19 w 827"/>
                <a:gd name="T19" fmla="*/ 606 h 882"/>
                <a:gd name="T20" fmla="*/ 28 w 827"/>
                <a:gd name="T21" fmla="*/ 700 h 882"/>
                <a:gd name="T22" fmla="*/ 40 w 827"/>
                <a:gd name="T23" fmla="*/ 761 h 882"/>
                <a:gd name="T24" fmla="*/ 101 w 827"/>
                <a:gd name="T25" fmla="*/ 791 h 882"/>
                <a:gd name="T26" fmla="*/ 273 w 827"/>
                <a:gd name="T27" fmla="*/ 821 h 882"/>
                <a:gd name="T28" fmla="*/ 513 w 827"/>
                <a:gd name="T29" fmla="*/ 847 h 882"/>
                <a:gd name="T30" fmla="*/ 664 w 827"/>
                <a:gd name="T31" fmla="*/ 881 h 882"/>
                <a:gd name="T32" fmla="*/ 707 w 827"/>
                <a:gd name="T33" fmla="*/ 877 h 882"/>
                <a:gd name="T34" fmla="*/ 728 w 827"/>
                <a:gd name="T35" fmla="*/ 834 h 882"/>
                <a:gd name="T36" fmla="*/ 784 w 827"/>
                <a:gd name="T37" fmla="*/ 739 h 882"/>
                <a:gd name="T38" fmla="*/ 801 w 827"/>
                <a:gd name="T39" fmla="*/ 700 h 882"/>
                <a:gd name="T40" fmla="*/ 814 w 827"/>
                <a:gd name="T41" fmla="*/ 670 h 882"/>
                <a:gd name="T42" fmla="*/ 827 w 827"/>
                <a:gd name="T43" fmla="*/ 464 h 882"/>
                <a:gd name="T44" fmla="*/ 823 w 827"/>
                <a:gd name="T45" fmla="*/ 309 h 882"/>
                <a:gd name="T46" fmla="*/ 818 w 827"/>
                <a:gd name="T47" fmla="*/ 219 h 882"/>
                <a:gd name="T48" fmla="*/ 672 w 827"/>
                <a:gd name="T49" fmla="*/ 69 h 882"/>
                <a:gd name="T50" fmla="*/ 608 w 827"/>
                <a:gd name="T51" fmla="*/ 34 h 882"/>
                <a:gd name="T52" fmla="*/ 518 w 827"/>
                <a:gd name="T53" fmla="*/ 0 h 882"/>
                <a:gd name="T54" fmla="*/ 449 w 827"/>
                <a:gd name="T55" fmla="*/ 8 h 882"/>
                <a:gd name="T56" fmla="*/ 479 w 827"/>
                <a:gd name="T57" fmla="*/ 4 h 88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827"/>
                <a:gd name="T88" fmla="*/ 0 h 882"/>
                <a:gd name="T89" fmla="*/ 827 w 827"/>
                <a:gd name="T90" fmla="*/ 882 h 88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827" h="882">
                  <a:moveTo>
                    <a:pt x="479" y="4"/>
                  </a:moveTo>
                  <a:cubicBezTo>
                    <a:pt x="443" y="15"/>
                    <a:pt x="409" y="25"/>
                    <a:pt x="371" y="30"/>
                  </a:cubicBezTo>
                  <a:cubicBezTo>
                    <a:pt x="357" y="38"/>
                    <a:pt x="342" y="49"/>
                    <a:pt x="328" y="56"/>
                  </a:cubicBezTo>
                  <a:cubicBezTo>
                    <a:pt x="308" y="65"/>
                    <a:pt x="270" y="75"/>
                    <a:pt x="251" y="90"/>
                  </a:cubicBezTo>
                  <a:cubicBezTo>
                    <a:pt x="229" y="108"/>
                    <a:pt x="224" y="126"/>
                    <a:pt x="199" y="137"/>
                  </a:cubicBezTo>
                  <a:cubicBezTo>
                    <a:pt x="160" y="178"/>
                    <a:pt x="148" y="236"/>
                    <a:pt x="109" y="275"/>
                  </a:cubicBezTo>
                  <a:cubicBezTo>
                    <a:pt x="101" y="301"/>
                    <a:pt x="89" y="319"/>
                    <a:pt x="79" y="344"/>
                  </a:cubicBezTo>
                  <a:cubicBezTo>
                    <a:pt x="67" y="372"/>
                    <a:pt x="67" y="395"/>
                    <a:pt x="49" y="421"/>
                  </a:cubicBezTo>
                  <a:cubicBezTo>
                    <a:pt x="42" y="444"/>
                    <a:pt x="28" y="473"/>
                    <a:pt x="15" y="494"/>
                  </a:cubicBezTo>
                  <a:cubicBezTo>
                    <a:pt x="4" y="532"/>
                    <a:pt x="0" y="571"/>
                    <a:pt x="19" y="606"/>
                  </a:cubicBezTo>
                  <a:cubicBezTo>
                    <a:pt x="28" y="652"/>
                    <a:pt x="22" y="616"/>
                    <a:pt x="28" y="700"/>
                  </a:cubicBezTo>
                  <a:cubicBezTo>
                    <a:pt x="29" y="718"/>
                    <a:pt x="25" y="746"/>
                    <a:pt x="40" y="761"/>
                  </a:cubicBezTo>
                  <a:cubicBezTo>
                    <a:pt x="58" y="779"/>
                    <a:pt x="79" y="782"/>
                    <a:pt x="101" y="791"/>
                  </a:cubicBezTo>
                  <a:cubicBezTo>
                    <a:pt x="152" y="779"/>
                    <a:pt x="221" y="812"/>
                    <a:pt x="273" y="821"/>
                  </a:cubicBezTo>
                  <a:cubicBezTo>
                    <a:pt x="351" y="835"/>
                    <a:pt x="434" y="837"/>
                    <a:pt x="513" y="847"/>
                  </a:cubicBezTo>
                  <a:cubicBezTo>
                    <a:pt x="565" y="863"/>
                    <a:pt x="609" y="877"/>
                    <a:pt x="664" y="881"/>
                  </a:cubicBezTo>
                  <a:cubicBezTo>
                    <a:pt x="678" y="880"/>
                    <a:pt x="693" y="882"/>
                    <a:pt x="707" y="877"/>
                  </a:cubicBezTo>
                  <a:cubicBezTo>
                    <a:pt x="709" y="876"/>
                    <a:pt x="722" y="842"/>
                    <a:pt x="728" y="834"/>
                  </a:cubicBezTo>
                  <a:cubicBezTo>
                    <a:pt x="757" y="800"/>
                    <a:pt x="769" y="779"/>
                    <a:pt x="784" y="739"/>
                  </a:cubicBezTo>
                  <a:cubicBezTo>
                    <a:pt x="789" y="726"/>
                    <a:pt x="796" y="713"/>
                    <a:pt x="801" y="700"/>
                  </a:cubicBezTo>
                  <a:cubicBezTo>
                    <a:pt x="805" y="690"/>
                    <a:pt x="814" y="670"/>
                    <a:pt x="814" y="670"/>
                  </a:cubicBezTo>
                  <a:cubicBezTo>
                    <a:pt x="825" y="602"/>
                    <a:pt x="821" y="533"/>
                    <a:pt x="827" y="464"/>
                  </a:cubicBezTo>
                  <a:cubicBezTo>
                    <a:pt x="823" y="406"/>
                    <a:pt x="819" y="367"/>
                    <a:pt x="823" y="309"/>
                  </a:cubicBezTo>
                  <a:cubicBezTo>
                    <a:pt x="821" y="279"/>
                    <a:pt x="821" y="249"/>
                    <a:pt x="818" y="219"/>
                  </a:cubicBezTo>
                  <a:cubicBezTo>
                    <a:pt x="808" y="121"/>
                    <a:pt x="740" y="110"/>
                    <a:pt x="672" y="69"/>
                  </a:cubicBezTo>
                  <a:cubicBezTo>
                    <a:pt x="649" y="55"/>
                    <a:pt x="634" y="40"/>
                    <a:pt x="608" y="34"/>
                  </a:cubicBezTo>
                  <a:cubicBezTo>
                    <a:pt x="581" y="17"/>
                    <a:pt x="549" y="7"/>
                    <a:pt x="518" y="0"/>
                  </a:cubicBezTo>
                  <a:cubicBezTo>
                    <a:pt x="494" y="3"/>
                    <a:pt x="473" y="8"/>
                    <a:pt x="449" y="8"/>
                  </a:cubicBezTo>
                  <a:lnTo>
                    <a:pt x="479" y="4"/>
                  </a:lnTo>
                  <a:close/>
                </a:path>
              </a:pathLst>
            </a:cu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1" name="Freeform 71" descr="Dark upward diagonal"/>
            <p:cNvSpPr>
              <a:spLocks/>
            </p:cNvSpPr>
            <p:nvPr/>
          </p:nvSpPr>
          <p:spPr bwMode="auto">
            <a:xfrm>
              <a:off x="3567" y="2012"/>
              <a:ext cx="705" cy="745"/>
            </a:xfrm>
            <a:custGeom>
              <a:avLst/>
              <a:gdLst>
                <a:gd name="T0" fmla="*/ 626 w 874"/>
                <a:gd name="T1" fmla="*/ 0 h 928"/>
                <a:gd name="T2" fmla="*/ 467 w 874"/>
                <a:gd name="T3" fmla="*/ 34 h 928"/>
                <a:gd name="T4" fmla="*/ 407 w 874"/>
                <a:gd name="T5" fmla="*/ 60 h 928"/>
                <a:gd name="T6" fmla="*/ 338 w 874"/>
                <a:gd name="T7" fmla="*/ 107 h 928"/>
                <a:gd name="T8" fmla="*/ 214 w 874"/>
                <a:gd name="T9" fmla="*/ 167 h 928"/>
                <a:gd name="T10" fmla="*/ 145 w 874"/>
                <a:gd name="T11" fmla="*/ 215 h 928"/>
                <a:gd name="T12" fmla="*/ 132 w 874"/>
                <a:gd name="T13" fmla="*/ 228 h 928"/>
                <a:gd name="T14" fmla="*/ 119 w 874"/>
                <a:gd name="T15" fmla="*/ 232 h 928"/>
                <a:gd name="T16" fmla="*/ 89 w 874"/>
                <a:gd name="T17" fmla="*/ 279 h 928"/>
                <a:gd name="T18" fmla="*/ 33 w 874"/>
                <a:gd name="T19" fmla="*/ 365 h 928"/>
                <a:gd name="T20" fmla="*/ 3 w 874"/>
                <a:gd name="T21" fmla="*/ 434 h 928"/>
                <a:gd name="T22" fmla="*/ 7 w 874"/>
                <a:gd name="T23" fmla="*/ 524 h 928"/>
                <a:gd name="T24" fmla="*/ 12 w 874"/>
                <a:gd name="T25" fmla="*/ 572 h 928"/>
                <a:gd name="T26" fmla="*/ 85 w 874"/>
                <a:gd name="T27" fmla="*/ 817 h 928"/>
                <a:gd name="T28" fmla="*/ 149 w 874"/>
                <a:gd name="T29" fmla="*/ 825 h 928"/>
                <a:gd name="T30" fmla="*/ 278 w 874"/>
                <a:gd name="T31" fmla="*/ 885 h 928"/>
                <a:gd name="T32" fmla="*/ 360 w 874"/>
                <a:gd name="T33" fmla="*/ 920 h 928"/>
                <a:gd name="T34" fmla="*/ 373 w 874"/>
                <a:gd name="T35" fmla="*/ 911 h 928"/>
                <a:gd name="T36" fmla="*/ 424 w 874"/>
                <a:gd name="T37" fmla="*/ 928 h 928"/>
                <a:gd name="T38" fmla="*/ 562 w 874"/>
                <a:gd name="T39" fmla="*/ 903 h 928"/>
                <a:gd name="T40" fmla="*/ 781 w 874"/>
                <a:gd name="T41" fmla="*/ 743 h 928"/>
                <a:gd name="T42" fmla="*/ 816 w 874"/>
                <a:gd name="T43" fmla="*/ 623 h 928"/>
                <a:gd name="T44" fmla="*/ 837 w 874"/>
                <a:gd name="T45" fmla="*/ 572 h 928"/>
                <a:gd name="T46" fmla="*/ 859 w 874"/>
                <a:gd name="T47" fmla="*/ 516 h 928"/>
                <a:gd name="T48" fmla="*/ 871 w 874"/>
                <a:gd name="T49" fmla="*/ 486 h 928"/>
                <a:gd name="T50" fmla="*/ 841 w 874"/>
                <a:gd name="T51" fmla="*/ 357 h 928"/>
                <a:gd name="T52" fmla="*/ 816 w 874"/>
                <a:gd name="T53" fmla="*/ 284 h 928"/>
                <a:gd name="T54" fmla="*/ 725 w 874"/>
                <a:gd name="T55" fmla="*/ 77 h 928"/>
                <a:gd name="T56" fmla="*/ 708 w 874"/>
                <a:gd name="T57" fmla="*/ 51 h 928"/>
                <a:gd name="T58" fmla="*/ 626 w 874"/>
                <a:gd name="T59" fmla="*/ 0 h 92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874"/>
                <a:gd name="T91" fmla="*/ 0 h 928"/>
                <a:gd name="T92" fmla="*/ 874 w 874"/>
                <a:gd name="T93" fmla="*/ 928 h 92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874" h="928">
                  <a:moveTo>
                    <a:pt x="626" y="0"/>
                  </a:moveTo>
                  <a:cubicBezTo>
                    <a:pt x="482" y="32"/>
                    <a:pt x="535" y="22"/>
                    <a:pt x="467" y="34"/>
                  </a:cubicBezTo>
                  <a:cubicBezTo>
                    <a:pt x="447" y="45"/>
                    <a:pt x="427" y="49"/>
                    <a:pt x="407" y="60"/>
                  </a:cubicBezTo>
                  <a:cubicBezTo>
                    <a:pt x="383" y="74"/>
                    <a:pt x="363" y="94"/>
                    <a:pt x="338" y="107"/>
                  </a:cubicBezTo>
                  <a:cubicBezTo>
                    <a:pt x="297" y="128"/>
                    <a:pt x="255" y="147"/>
                    <a:pt x="214" y="167"/>
                  </a:cubicBezTo>
                  <a:cubicBezTo>
                    <a:pt x="195" y="187"/>
                    <a:pt x="171" y="205"/>
                    <a:pt x="145" y="215"/>
                  </a:cubicBezTo>
                  <a:cubicBezTo>
                    <a:pt x="141" y="219"/>
                    <a:pt x="137" y="225"/>
                    <a:pt x="132" y="228"/>
                  </a:cubicBezTo>
                  <a:cubicBezTo>
                    <a:pt x="128" y="230"/>
                    <a:pt x="122" y="229"/>
                    <a:pt x="119" y="232"/>
                  </a:cubicBezTo>
                  <a:cubicBezTo>
                    <a:pt x="111" y="240"/>
                    <a:pt x="97" y="268"/>
                    <a:pt x="89" y="279"/>
                  </a:cubicBezTo>
                  <a:cubicBezTo>
                    <a:pt x="79" y="311"/>
                    <a:pt x="50" y="336"/>
                    <a:pt x="33" y="365"/>
                  </a:cubicBezTo>
                  <a:cubicBezTo>
                    <a:pt x="21" y="387"/>
                    <a:pt x="14" y="412"/>
                    <a:pt x="3" y="434"/>
                  </a:cubicBezTo>
                  <a:cubicBezTo>
                    <a:pt x="4" y="464"/>
                    <a:pt x="5" y="494"/>
                    <a:pt x="7" y="524"/>
                  </a:cubicBezTo>
                  <a:cubicBezTo>
                    <a:pt x="8" y="540"/>
                    <a:pt x="11" y="556"/>
                    <a:pt x="12" y="572"/>
                  </a:cubicBezTo>
                  <a:cubicBezTo>
                    <a:pt x="16" y="649"/>
                    <a:pt x="0" y="769"/>
                    <a:pt x="85" y="817"/>
                  </a:cubicBezTo>
                  <a:cubicBezTo>
                    <a:pt x="104" y="828"/>
                    <a:pt x="128" y="823"/>
                    <a:pt x="149" y="825"/>
                  </a:cubicBezTo>
                  <a:cubicBezTo>
                    <a:pt x="194" y="836"/>
                    <a:pt x="234" y="869"/>
                    <a:pt x="278" y="885"/>
                  </a:cubicBezTo>
                  <a:cubicBezTo>
                    <a:pt x="307" y="896"/>
                    <a:pt x="333" y="902"/>
                    <a:pt x="360" y="920"/>
                  </a:cubicBezTo>
                  <a:cubicBezTo>
                    <a:pt x="364" y="917"/>
                    <a:pt x="368" y="910"/>
                    <a:pt x="373" y="911"/>
                  </a:cubicBezTo>
                  <a:cubicBezTo>
                    <a:pt x="391" y="913"/>
                    <a:pt x="424" y="928"/>
                    <a:pt x="424" y="928"/>
                  </a:cubicBezTo>
                  <a:cubicBezTo>
                    <a:pt x="480" y="923"/>
                    <a:pt x="513" y="915"/>
                    <a:pt x="562" y="903"/>
                  </a:cubicBezTo>
                  <a:cubicBezTo>
                    <a:pt x="630" y="868"/>
                    <a:pt x="749" y="815"/>
                    <a:pt x="781" y="743"/>
                  </a:cubicBezTo>
                  <a:cubicBezTo>
                    <a:pt x="790" y="698"/>
                    <a:pt x="793" y="662"/>
                    <a:pt x="816" y="623"/>
                  </a:cubicBezTo>
                  <a:cubicBezTo>
                    <a:pt x="821" y="604"/>
                    <a:pt x="825" y="588"/>
                    <a:pt x="837" y="572"/>
                  </a:cubicBezTo>
                  <a:cubicBezTo>
                    <a:pt x="843" y="553"/>
                    <a:pt x="849" y="534"/>
                    <a:pt x="859" y="516"/>
                  </a:cubicBezTo>
                  <a:cubicBezTo>
                    <a:pt x="861" y="505"/>
                    <a:pt x="870" y="497"/>
                    <a:pt x="871" y="486"/>
                  </a:cubicBezTo>
                  <a:cubicBezTo>
                    <a:pt x="874" y="430"/>
                    <a:pt x="860" y="403"/>
                    <a:pt x="841" y="357"/>
                  </a:cubicBezTo>
                  <a:cubicBezTo>
                    <a:pt x="838" y="332"/>
                    <a:pt x="830" y="306"/>
                    <a:pt x="816" y="284"/>
                  </a:cubicBezTo>
                  <a:cubicBezTo>
                    <a:pt x="794" y="209"/>
                    <a:pt x="768" y="142"/>
                    <a:pt x="725" y="77"/>
                  </a:cubicBezTo>
                  <a:cubicBezTo>
                    <a:pt x="722" y="73"/>
                    <a:pt x="712" y="54"/>
                    <a:pt x="708" y="51"/>
                  </a:cubicBezTo>
                  <a:cubicBezTo>
                    <a:pt x="685" y="29"/>
                    <a:pt x="650" y="19"/>
                    <a:pt x="626" y="0"/>
                  </a:cubicBezTo>
                  <a:close/>
                </a:path>
              </a:pathLst>
            </a:custGeom>
            <a:pattFill prst="dkUpDiag">
              <a:fgClr>
                <a:srgbClr val="969696"/>
              </a:fgClr>
              <a:bgClr>
                <a:srgbClr val="EAEAEA"/>
              </a:bgClr>
            </a:patt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2" name="Freeform 76"/>
            <p:cNvSpPr>
              <a:spLocks/>
            </p:cNvSpPr>
            <p:nvPr/>
          </p:nvSpPr>
          <p:spPr bwMode="auto">
            <a:xfrm>
              <a:off x="4344" y="2375"/>
              <a:ext cx="665" cy="675"/>
            </a:xfrm>
            <a:custGeom>
              <a:avLst/>
              <a:gdLst>
                <a:gd name="T0" fmla="*/ 718 w 915"/>
                <a:gd name="T1" fmla="*/ 0 h 929"/>
                <a:gd name="T2" fmla="*/ 649 w 915"/>
                <a:gd name="T3" fmla="*/ 17 h 929"/>
                <a:gd name="T4" fmla="*/ 572 w 915"/>
                <a:gd name="T5" fmla="*/ 30 h 929"/>
                <a:gd name="T6" fmla="*/ 481 w 915"/>
                <a:gd name="T7" fmla="*/ 65 h 929"/>
                <a:gd name="T8" fmla="*/ 370 w 915"/>
                <a:gd name="T9" fmla="*/ 77 h 929"/>
                <a:gd name="T10" fmla="*/ 254 w 915"/>
                <a:gd name="T11" fmla="*/ 95 h 929"/>
                <a:gd name="T12" fmla="*/ 168 w 915"/>
                <a:gd name="T13" fmla="*/ 133 h 929"/>
                <a:gd name="T14" fmla="*/ 129 w 915"/>
                <a:gd name="T15" fmla="*/ 211 h 929"/>
                <a:gd name="T16" fmla="*/ 107 w 915"/>
                <a:gd name="T17" fmla="*/ 258 h 929"/>
                <a:gd name="T18" fmla="*/ 77 w 915"/>
                <a:gd name="T19" fmla="*/ 344 h 929"/>
                <a:gd name="T20" fmla="*/ 56 w 915"/>
                <a:gd name="T21" fmla="*/ 400 h 929"/>
                <a:gd name="T22" fmla="*/ 47 w 915"/>
                <a:gd name="T23" fmla="*/ 430 h 929"/>
                <a:gd name="T24" fmla="*/ 34 w 915"/>
                <a:gd name="T25" fmla="*/ 529 h 929"/>
                <a:gd name="T26" fmla="*/ 13 w 915"/>
                <a:gd name="T27" fmla="*/ 563 h 929"/>
                <a:gd name="T28" fmla="*/ 26 w 915"/>
                <a:gd name="T29" fmla="*/ 692 h 929"/>
                <a:gd name="T30" fmla="*/ 52 w 915"/>
                <a:gd name="T31" fmla="*/ 739 h 929"/>
                <a:gd name="T32" fmla="*/ 65 w 915"/>
                <a:gd name="T33" fmla="*/ 787 h 929"/>
                <a:gd name="T34" fmla="*/ 146 w 915"/>
                <a:gd name="T35" fmla="*/ 860 h 929"/>
                <a:gd name="T36" fmla="*/ 211 w 915"/>
                <a:gd name="T37" fmla="*/ 873 h 929"/>
                <a:gd name="T38" fmla="*/ 275 w 915"/>
                <a:gd name="T39" fmla="*/ 911 h 929"/>
                <a:gd name="T40" fmla="*/ 310 w 915"/>
                <a:gd name="T41" fmla="*/ 916 h 929"/>
                <a:gd name="T42" fmla="*/ 374 w 915"/>
                <a:gd name="T43" fmla="*/ 924 h 929"/>
                <a:gd name="T44" fmla="*/ 451 w 915"/>
                <a:gd name="T45" fmla="*/ 911 h 929"/>
                <a:gd name="T46" fmla="*/ 494 w 915"/>
                <a:gd name="T47" fmla="*/ 903 h 929"/>
                <a:gd name="T48" fmla="*/ 559 w 915"/>
                <a:gd name="T49" fmla="*/ 886 h 929"/>
                <a:gd name="T50" fmla="*/ 636 w 915"/>
                <a:gd name="T51" fmla="*/ 864 h 929"/>
                <a:gd name="T52" fmla="*/ 696 w 915"/>
                <a:gd name="T53" fmla="*/ 825 h 929"/>
                <a:gd name="T54" fmla="*/ 851 w 915"/>
                <a:gd name="T55" fmla="*/ 705 h 929"/>
                <a:gd name="T56" fmla="*/ 877 w 915"/>
                <a:gd name="T57" fmla="*/ 645 h 929"/>
                <a:gd name="T58" fmla="*/ 903 w 915"/>
                <a:gd name="T59" fmla="*/ 529 h 929"/>
                <a:gd name="T60" fmla="*/ 903 w 915"/>
                <a:gd name="T61" fmla="*/ 370 h 929"/>
                <a:gd name="T62" fmla="*/ 898 w 915"/>
                <a:gd name="T63" fmla="*/ 232 h 929"/>
                <a:gd name="T64" fmla="*/ 877 w 915"/>
                <a:gd name="T65" fmla="*/ 138 h 929"/>
                <a:gd name="T66" fmla="*/ 855 w 915"/>
                <a:gd name="T67" fmla="*/ 56 h 929"/>
                <a:gd name="T68" fmla="*/ 692 w 915"/>
                <a:gd name="T69" fmla="*/ 4 h 92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915"/>
                <a:gd name="T106" fmla="*/ 0 h 929"/>
                <a:gd name="T107" fmla="*/ 915 w 915"/>
                <a:gd name="T108" fmla="*/ 929 h 92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915" h="929">
                  <a:moveTo>
                    <a:pt x="718" y="0"/>
                  </a:moveTo>
                  <a:cubicBezTo>
                    <a:pt x="694" y="4"/>
                    <a:pt x="673" y="14"/>
                    <a:pt x="649" y="17"/>
                  </a:cubicBezTo>
                  <a:cubicBezTo>
                    <a:pt x="624" y="21"/>
                    <a:pt x="597" y="21"/>
                    <a:pt x="572" y="30"/>
                  </a:cubicBezTo>
                  <a:cubicBezTo>
                    <a:pt x="542" y="41"/>
                    <a:pt x="511" y="56"/>
                    <a:pt x="481" y="65"/>
                  </a:cubicBezTo>
                  <a:cubicBezTo>
                    <a:pt x="447" y="75"/>
                    <a:pt x="402" y="75"/>
                    <a:pt x="370" y="77"/>
                  </a:cubicBezTo>
                  <a:cubicBezTo>
                    <a:pt x="330" y="82"/>
                    <a:pt x="294" y="91"/>
                    <a:pt x="254" y="95"/>
                  </a:cubicBezTo>
                  <a:cubicBezTo>
                    <a:pt x="224" y="104"/>
                    <a:pt x="195" y="116"/>
                    <a:pt x="168" y="133"/>
                  </a:cubicBezTo>
                  <a:cubicBezTo>
                    <a:pt x="155" y="159"/>
                    <a:pt x="139" y="183"/>
                    <a:pt x="129" y="211"/>
                  </a:cubicBezTo>
                  <a:cubicBezTo>
                    <a:pt x="123" y="227"/>
                    <a:pt x="107" y="258"/>
                    <a:pt x="107" y="258"/>
                  </a:cubicBezTo>
                  <a:cubicBezTo>
                    <a:pt x="100" y="287"/>
                    <a:pt x="94" y="320"/>
                    <a:pt x="77" y="344"/>
                  </a:cubicBezTo>
                  <a:cubicBezTo>
                    <a:pt x="72" y="365"/>
                    <a:pt x="61" y="378"/>
                    <a:pt x="56" y="400"/>
                  </a:cubicBezTo>
                  <a:cubicBezTo>
                    <a:pt x="53" y="410"/>
                    <a:pt x="47" y="430"/>
                    <a:pt x="47" y="430"/>
                  </a:cubicBezTo>
                  <a:cubicBezTo>
                    <a:pt x="44" y="453"/>
                    <a:pt x="40" y="511"/>
                    <a:pt x="34" y="529"/>
                  </a:cubicBezTo>
                  <a:cubicBezTo>
                    <a:pt x="30" y="542"/>
                    <a:pt x="13" y="563"/>
                    <a:pt x="13" y="563"/>
                  </a:cubicBezTo>
                  <a:cubicBezTo>
                    <a:pt x="0" y="604"/>
                    <a:pt x="5" y="654"/>
                    <a:pt x="26" y="692"/>
                  </a:cubicBezTo>
                  <a:cubicBezTo>
                    <a:pt x="35" y="708"/>
                    <a:pt x="52" y="739"/>
                    <a:pt x="52" y="739"/>
                  </a:cubicBezTo>
                  <a:cubicBezTo>
                    <a:pt x="55" y="756"/>
                    <a:pt x="59" y="771"/>
                    <a:pt x="65" y="787"/>
                  </a:cubicBezTo>
                  <a:cubicBezTo>
                    <a:pt x="75" y="839"/>
                    <a:pt x="95" y="850"/>
                    <a:pt x="146" y="860"/>
                  </a:cubicBezTo>
                  <a:cubicBezTo>
                    <a:pt x="177" y="879"/>
                    <a:pt x="142" y="860"/>
                    <a:pt x="211" y="873"/>
                  </a:cubicBezTo>
                  <a:cubicBezTo>
                    <a:pt x="236" y="878"/>
                    <a:pt x="254" y="904"/>
                    <a:pt x="275" y="911"/>
                  </a:cubicBezTo>
                  <a:cubicBezTo>
                    <a:pt x="286" y="915"/>
                    <a:pt x="298" y="914"/>
                    <a:pt x="310" y="916"/>
                  </a:cubicBezTo>
                  <a:cubicBezTo>
                    <a:pt x="339" y="929"/>
                    <a:pt x="339" y="929"/>
                    <a:pt x="374" y="924"/>
                  </a:cubicBezTo>
                  <a:cubicBezTo>
                    <a:pt x="401" y="916"/>
                    <a:pt x="422" y="915"/>
                    <a:pt x="451" y="911"/>
                  </a:cubicBezTo>
                  <a:cubicBezTo>
                    <a:pt x="465" y="909"/>
                    <a:pt x="494" y="903"/>
                    <a:pt x="494" y="903"/>
                  </a:cubicBezTo>
                  <a:cubicBezTo>
                    <a:pt x="514" y="889"/>
                    <a:pt x="535" y="889"/>
                    <a:pt x="559" y="886"/>
                  </a:cubicBezTo>
                  <a:cubicBezTo>
                    <a:pt x="582" y="879"/>
                    <a:pt x="614" y="874"/>
                    <a:pt x="636" y="864"/>
                  </a:cubicBezTo>
                  <a:cubicBezTo>
                    <a:pt x="657" y="854"/>
                    <a:pt x="675" y="836"/>
                    <a:pt x="696" y="825"/>
                  </a:cubicBezTo>
                  <a:cubicBezTo>
                    <a:pt x="761" y="791"/>
                    <a:pt x="811" y="770"/>
                    <a:pt x="851" y="705"/>
                  </a:cubicBezTo>
                  <a:cubicBezTo>
                    <a:pt x="856" y="684"/>
                    <a:pt x="867" y="664"/>
                    <a:pt x="877" y="645"/>
                  </a:cubicBezTo>
                  <a:cubicBezTo>
                    <a:pt x="880" y="598"/>
                    <a:pt x="879" y="568"/>
                    <a:pt x="903" y="529"/>
                  </a:cubicBezTo>
                  <a:cubicBezTo>
                    <a:pt x="915" y="476"/>
                    <a:pt x="905" y="424"/>
                    <a:pt x="903" y="370"/>
                  </a:cubicBezTo>
                  <a:cubicBezTo>
                    <a:pt x="901" y="324"/>
                    <a:pt x="901" y="278"/>
                    <a:pt x="898" y="232"/>
                  </a:cubicBezTo>
                  <a:cubicBezTo>
                    <a:pt x="896" y="201"/>
                    <a:pt x="882" y="169"/>
                    <a:pt x="877" y="138"/>
                  </a:cubicBezTo>
                  <a:cubicBezTo>
                    <a:pt x="873" y="116"/>
                    <a:pt x="869" y="75"/>
                    <a:pt x="855" y="56"/>
                  </a:cubicBezTo>
                  <a:cubicBezTo>
                    <a:pt x="826" y="18"/>
                    <a:pt x="735" y="4"/>
                    <a:pt x="692" y="4"/>
                  </a:cubicBezTo>
                </a:path>
              </a:pathLst>
            </a:cu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3" name="Line 77"/>
            <p:cNvSpPr>
              <a:spLocks noChangeShapeType="1"/>
            </p:cNvSpPr>
            <p:nvPr/>
          </p:nvSpPr>
          <p:spPr bwMode="auto">
            <a:xfrm flipV="1">
              <a:off x="3121" y="2263"/>
              <a:ext cx="64" cy="71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4" name="Line 78"/>
            <p:cNvSpPr>
              <a:spLocks noChangeShapeType="1"/>
            </p:cNvSpPr>
            <p:nvPr/>
          </p:nvSpPr>
          <p:spPr bwMode="auto">
            <a:xfrm flipH="1" flipV="1">
              <a:off x="4275" y="1150"/>
              <a:ext cx="16" cy="59"/>
            </a:xfrm>
            <a:prstGeom prst="line">
              <a:avLst/>
            </a:prstGeom>
            <a:noFill/>
            <a:ln w="28575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5" name="Line 79"/>
            <p:cNvSpPr>
              <a:spLocks noChangeShapeType="1"/>
            </p:cNvSpPr>
            <p:nvPr/>
          </p:nvSpPr>
          <p:spPr bwMode="auto">
            <a:xfrm flipH="1" flipV="1">
              <a:off x="4175" y="1101"/>
              <a:ext cx="29" cy="58"/>
            </a:xfrm>
            <a:prstGeom prst="line">
              <a:avLst/>
            </a:prstGeom>
            <a:noFill/>
            <a:ln w="28575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6" name="Line 80"/>
            <p:cNvSpPr>
              <a:spLocks noChangeShapeType="1"/>
            </p:cNvSpPr>
            <p:nvPr/>
          </p:nvSpPr>
          <p:spPr bwMode="auto">
            <a:xfrm flipV="1">
              <a:off x="4385" y="2089"/>
              <a:ext cx="24" cy="73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7" name="Line 83"/>
            <p:cNvSpPr>
              <a:spLocks noChangeShapeType="1"/>
            </p:cNvSpPr>
            <p:nvPr/>
          </p:nvSpPr>
          <p:spPr bwMode="auto">
            <a:xfrm flipH="1" flipV="1">
              <a:off x="4011" y="3108"/>
              <a:ext cx="89" cy="6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8" name="Line 84"/>
            <p:cNvSpPr>
              <a:spLocks noChangeShapeType="1"/>
            </p:cNvSpPr>
            <p:nvPr/>
          </p:nvSpPr>
          <p:spPr bwMode="auto">
            <a:xfrm flipH="1" flipV="1">
              <a:off x="3269" y="1088"/>
              <a:ext cx="16" cy="67"/>
            </a:xfrm>
            <a:prstGeom prst="line">
              <a:avLst/>
            </a:prstGeom>
            <a:noFill/>
            <a:ln w="28575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9" name="Line 85"/>
            <p:cNvSpPr>
              <a:spLocks noChangeShapeType="1"/>
            </p:cNvSpPr>
            <p:nvPr/>
          </p:nvSpPr>
          <p:spPr bwMode="auto">
            <a:xfrm flipH="1" flipV="1">
              <a:off x="3199" y="1167"/>
              <a:ext cx="29" cy="60"/>
            </a:xfrm>
            <a:prstGeom prst="line">
              <a:avLst/>
            </a:prstGeom>
            <a:noFill/>
            <a:ln w="28575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00" name="Line 86"/>
            <p:cNvSpPr>
              <a:spLocks noChangeShapeType="1"/>
            </p:cNvSpPr>
            <p:nvPr/>
          </p:nvSpPr>
          <p:spPr bwMode="auto">
            <a:xfrm flipH="1" flipV="1">
              <a:off x="3038" y="1101"/>
              <a:ext cx="44" cy="57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01" name="Line 87"/>
            <p:cNvSpPr>
              <a:spLocks noChangeShapeType="1"/>
            </p:cNvSpPr>
            <p:nvPr/>
          </p:nvSpPr>
          <p:spPr bwMode="auto">
            <a:xfrm flipH="1" flipV="1">
              <a:off x="3114" y="1289"/>
              <a:ext cx="86" cy="8"/>
            </a:xfrm>
            <a:prstGeom prst="line">
              <a:avLst/>
            </a:prstGeom>
            <a:noFill/>
            <a:ln w="28575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02" name="Line 88"/>
            <p:cNvSpPr>
              <a:spLocks noChangeShapeType="1"/>
            </p:cNvSpPr>
            <p:nvPr/>
          </p:nvSpPr>
          <p:spPr bwMode="auto">
            <a:xfrm flipH="1">
              <a:off x="3052" y="1538"/>
              <a:ext cx="73" cy="35"/>
            </a:xfrm>
            <a:prstGeom prst="line">
              <a:avLst/>
            </a:prstGeom>
            <a:noFill/>
            <a:ln w="28575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03" name="Line 89"/>
            <p:cNvSpPr>
              <a:spLocks noChangeShapeType="1"/>
            </p:cNvSpPr>
            <p:nvPr/>
          </p:nvSpPr>
          <p:spPr bwMode="auto">
            <a:xfrm flipH="1" flipV="1">
              <a:off x="4626" y="2117"/>
              <a:ext cx="44" cy="59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04" name="Line 90"/>
            <p:cNvSpPr>
              <a:spLocks noChangeShapeType="1"/>
            </p:cNvSpPr>
            <p:nvPr/>
          </p:nvSpPr>
          <p:spPr bwMode="auto">
            <a:xfrm flipH="1" flipV="1">
              <a:off x="3403" y="2132"/>
              <a:ext cx="22" cy="63"/>
            </a:xfrm>
            <a:prstGeom prst="line">
              <a:avLst/>
            </a:prstGeom>
            <a:noFill/>
            <a:ln w="28575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05" name="Line 91"/>
            <p:cNvSpPr>
              <a:spLocks noChangeShapeType="1"/>
            </p:cNvSpPr>
            <p:nvPr/>
          </p:nvSpPr>
          <p:spPr bwMode="auto">
            <a:xfrm flipH="1" flipV="1">
              <a:off x="3253" y="2065"/>
              <a:ext cx="27" cy="62"/>
            </a:xfrm>
            <a:prstGeom prst="line">
              <a:avLst/>
            </a:prstGeom>
            <a:noFill/>
            <a:ln w="28575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06" name="Line 92"/>
            <p:cNvSpPr>
              <a:spLocks noChangeShapeType="1"/>
            </p:cNvSpPr>
            <p:nvPr/>
          </p:nvSpPr>
          <p:spPr bwMode="auto">
            <a:xfrm flipH="1" flipV="1">
              <a:off x="3098" y="1937"/>
              <a:ext cx="42" cy="69"/>
            </a:xfrm>
            <a:prstGeom prst="line">
              <a:avLst/>
            </a:prstGeom>
            <a:noFill/>
            <a:ln w="28575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07" name="Line 93"/>
            <p:cNvSpPr>
              <a:spLocks noChangeShapeType="1"/>
            </p:cNvSpPr>
            <p:nvPr/>
          </p:nvSpPr>
          <p:spPr bwMode="auto">
            <a:xfrm flipH="1" flipV="1">
              <a:off x="5181" y="1094"/>
              <a:ext cx="20" cy="79"/>
            </a:xfrm>
            <a:prstGeom prst="line">
              <a:avLst/>
            </a:prstGeom>
            <a:noFill/>
            <a:ln w="28575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08" name="Line 94"/>
            <p:cNvSpPr>
              <a:spLocks noChangeShapeType="1"/>
            </p:cNvSpPr>
            <p:nvPr/>
          </p:nvSpPr>
          <p:spPr bwMode="auto">
            <a:xfrm flipV="1">
              <a:off x="5140" y="2974"/>
              <a:ext cx="58" cy="67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09" name="Line 95"/>
            <p:cNvSpPr>
              <a:spLocks noChangeShapeType="1"/>
            </p:cNvSpPr>
            <p:nvPr/>
          </p:nvSpPr>
          <p:spPr bwMode="auto">
            <a:xfrm flipV="1">
              <a:off x="5116" y="3146"/>
              <a:ext cx="20" cy="95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10" name="Line 96"/>
            <p:cNvSpPr>
              <a:spLocks noChangeShapeType="1"/>
            </p:cNvSpPr>
            <p:nvPr/>
          </p:nvSpPr>
          <p:spPr bwMode="auto">
            <a:xfrm flipH="1" flipV="1">
              <a:off x="4764" y="3197"/>
              <a:ext cx="40" cy="43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11" name="Line 97"/>
            <p:cNvSpPr>
              <a:spLocks noChangeShapeType="1"/>
            </p:cNvSpPr>
            <p:nvPr/>
          </p:nvSpPr>
          <p:spPr bwMode="auto">
            <a:xfrm flipH="1">
              <a:off x="4952" y="3141"/>
              <a:ext cx="95" cy="8"/>
            </a:xfrm>
            <a:prstGeom prst="line">
              <a:avLst/>
            </a:prstGeom>
            <a:noFill/>
            <a:ln w="1905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12" name="AutoShape 98" descr="Outlined diamond"/>
            <p:cNvSpPr>
              <a:spLocks noChangeArrowheads="1"/>
            </p:cNvSpPr>
            <p:nvPr/>
          </p:nvSpPr>
          <p:spPr bwMode="auto">
            <a:xfrm>
              <a:off x="3060" y="2100"/>
              <a:ext cx="77" cy="66"/>
            </a:xfrm>
            <a:prstGeom prst="hexagon">
              <a:avLst>
                <a:gd name="adj" fmla="val 29167"/>
                <a:gd name="vf" fmla="val 115470"/>
              </a:avLst>
            </a:prstGeom>
            <a:pattFill prst="openDmnd">
              <a:fgClr>
                <a:srgbClr val="5F5F5F"/>
              </a:fgClr>
              <a:bgClr>
                <a:srgbClr val="DDDDDD"/>
              </a:bgClr>
            </a:pattFill>
            <a:ln w="317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413" name="AutoShape 99" descr="Outlined diamond"/>
            <p:cNvSpPr>
              <a:spLocks noChangeArrowheads="1"/>
            </p:cNvSpPr>
            <p:nvPr/>
          </p:nvSpPr>
          <p:spPr bwMode="auto">
            <a:xfrm rot="-1486509">
              <a:off x="5094" y="3079"/>
              <a:ext cx="122" cy="102"/>
            </a:xfrm>
            <a:prstGeom prst="hexagon">
              <a:avLst>
                <a:gd name="adj" fmla="val 29902"/>
                <a:gd name="vf" fmla="val 115470"/>
              </a:avLst>
            </a:prstGeom>
            <a:pattFill prst="openDmnd">
              <a:fgClr>
                <a:srgbClr val="5F5F5F"/>
              </a:fgClr>
              <a:bgClr>
                <a:srgbClr val="DDDDDD"/>
              </a:bgClr>
            </a:pattFill>
            <a:ln w="317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414" name="AutoShape 100" descr="Outlined diamond"/>
            <p:cNvSpPr>
              <a:spLocks noChangeArrowheads="1"/>
            </p:cNvSpPr>
            <p:nvPr/>
          </p:nvSpPr>
          <p:spPr bwMode="auto">
            <a:xfrm>
              <a:off x="4169" y="2096"/>
              <a:ext cx="129" cy="106"/>
            </a:xfrm>
            <a:prstGeom prst="hexagon">
              <a:avLst>
                <a:gd name="adj" fmla="val 30425"/>
                <a:gd name="vf" fmla="val 115470"/>
              </a:avLst>
            </a:prstGeom>
            <a:pattFill prst="openDmnd">
              <a:fgClr>
                <a:srgbClr val="5F5F5F"/>
              </a:fgClr>
              <a:bgClr>
                <a:srgbClr val="DDDDDD"/>
              </a:bgClr>
            </a:pattFill>
            <a:ln w="317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415" name="AutoShape 101" descr="Outlined diamond"/>
            <p:cNvSpPr>
              <a:spLocks noChangeArrowheads="1"/>
            </p:cNvSpPr>
            <p:nvPr/>
          </p:nvSpPr>
          <p:spPr bwMode="auto">
            <a:xfrm rot="-538358">
              <a:off x="3074" y="1079"/>
              <a:ext cx="144" cy="131"/>
            </a:xfrm>
            <a:prstGeom prst="hexagon">
              <a:avLst>
                <a:gd name="adj" fmla="val 27481"/>
                <a:gd name="vf" fmla="val 115470"/>
              </a:avLst>
            </a:prstGeom>
            <a:pattFill prst="openDmnd">
              <a:fgClr>
                <a:srgbClr val="5F5F5F"/>
              </a:fgClr>
              <a:bgClr>
                <a:srgbClr val="DDDDDD"/>
              </a:bgClr>
            </a:pattFill>
            <a:ln w="317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416" name="AutoShape 102" descr="Outlined diamond"/>
            <p:cNvSpPr>
              <a:spLocks noChangeArrowheads="1"/>
            </p:cNvSpPr>
            <p:nvPr/>
          </p:nvSpPr>
          <p:spPr bwMode="auto">
            <a:xfrm rot="-2104426">
              <a:off x="4390" y="1089"/>
              <a:ext cx="70" cy="59"/>
            </a:xfrm>
            <a:prstGeom prst="hexagon">
              <a:avLst>
                <a:gd name="adj" fmla="val 29661"/>
                <a:gd name="vf" fmla="val 115470"/>
              </a:avLst>
            </a:prstGeom>
            <a:pattFill prst="openDmnd">
              <a:fgClr>
                <a:srgbClr val="5F5F5F"/>
              </a:fgClr>
              <a:bgClr>
                <a:srgbClr val="DDDDDD"/>
              </a:bgClr>
            </a:pattFill>
            <a:ln w="317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417" name="Line 103"/>
            <p:cNvSpPr>
              <a:spLocks noChangeShapeType="1"/>
            </p:cNvSpPr>
            <p:nvPr/>
          </p:nvSpPr>
          <p:spPr bwMode="auto">
            <a:xfrm flipH="1" flipV="1">
              <a:off x="3218" y="2191"/>
              <a:ext cx="54" cy="19"/>
            </a:xfrm>
            <a:prstGeom prst="line">
              <a:avLst/>
            </a:prstGeom>
            <a:noFill/>
            <a:ln w="28575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18" name="Line 104"/>
            <p:cNvSpPr>
              <a:spLocks noChangeShapeType="1"/>
            </p:cNvSpPr>
            <p:nvPr/>
          </p:nvSpPr>
          <p:spPr bwMode="auto">
            <a:xfrm flipH="1">
              <a:off x="4063" y="3192"/>
              <a:ext cx="85" cy="16"/>
            </a:xfrm>
            <a:prstGeom prst="line">
              <a:avLst/>
            </a:prstGeom>
            <a:noFill/>
            <a:ln w="3810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19" name="Freeform 75"/>
            <p:cNvSpPr>
              <a:spLocks/>
            </p:cNvSpPr>
            <p:nvPr/>
          </p:nvSpPr>
          <p:spPr bwMode="auto">
            <a:xfrm>
              <a:off x="3838" y="2226"/>
              <a:ext cx="220" cy="317"/>
            </a:xfrm>
            <a:custGeom>
              <a:avLst/>
              <a:gdLst>
                <a:gd name="T0" fmla="*/ 626 w 874"/>
                <a:gd name="T1" fmla="*/ 0 h 928"/>
                <a:gd name="T2" fmla="*/ 467 w 874"/>
                <a:gd name="T3" fmla="*/ 34 h 928"/>
                <a:gd name="T4" fmla="*/ 407 w 874"/>
                <a:gd name="T5" fmla="*/ 60 h 928"/>
                <a:gd name="T6" fmla="*/ 338 w 874"/>
                <a:gd name="T7" fmla="*/ 107 h 928"/>
                <a:gd name="T8" fmla="*/ 214 w 874"/>
                <a:gd name="T9" fmla="*/ 167 h 928"/>
                <a:gd name="T10" fmla="*/ 145 w 874"/>
                <a:gd name="T11" fmla="*/ 215 h 928"/>
                <a:gd name="T12" fmla="*/ 132 w 874"/>
                <a:gd name="T13" fmla="*/ 228 h 928"/>
                <a:gd name="T14" fmla="*/ 119 w 874"/>
                <a:gd name="T15" fmla="*/ 232 h 928"/>
                <a:gd name="T16" fmla="*/ 89 w 874"/>
                <a:gd name="T17" fmla="*/ 279 h 928"/>
                <a:gd name="T18" fmla="*/ 33 w 874"/>
                <a:gd name="T19" fmla="*/ 365 h 928"/>
                <a:gd name="T20" fmla="*/ 3 w 874"/>
                <a:gd name="T21" fmla="*/ 434 h 928"/>
                <a:gd name="T22" fmla="*/ 7 w 874"/>
                <a:gd name="T23" fmla="*/ 524 h 928"/>
                <a:gd name="T24" fmla="*/ 12 w 874"/>
                <a:gd name="T25" fmla="*/ 572 h 928"/>
                <a:gd name="T26" fmla="*/ 85 w 874"/>
                <a:gd name="T27" fmla="*/ 817 h 928"/>
                <a:gd name="T28" fmla="*/ 149 w 874"/>
                <a:gd name="T29" fmla="*/ 825 h 928"/>
                <a:gd name="T30" fmla="*/ 278 w 874"/>
                <a:gd name="T31" fmla="*/ 885 h 928"/>
                <a:gd name="T32" fmla="*/ 360 w 874"/>
                <a:gd name="T33" fmla="*/ 920 h 928"/>
                <a:gd name="T34" fmla="*/ 373 w 874"/>
                <a:gd name="T35" fmla="*/ 911 h 928"/>
                <a:gd name="T36" fmla="*/ 424 w 874"/>
                <a:gd name="T37" fmla="*/ 928 h 928"/>
                <a:gd name="T38" fmla="*/ 562 w 874"/>
                <a:gd name="T39" fmla="*/ 903 h 928"/>
                <a:gd name="T40" fmla="*/ 781 w 874"/>
                <a:gd name="T41" fmla="*/ 743 h 928"/>
                <a:gd name="T42" fmla="*/ 816 w 874"/>
                <a:gd name="T43" fmla="*/ 623 h 928"/>
                <a:gd name="T44" fmla="*/ 837 w 874"/>
                <a:gd name="T45" fmla="*/ 572 h 928"/>
                <a:gd name="T46" fmla="*/ 859 w 874"/>
                <a:gd name="T47" fmla="*/ 516 h 928"/>
                <a:gd name="T48" fmla="*/ 871 w 874"/>
                <a:gd name="T49" fmla="*/ 486 h 928"/>
                <a:gd name="T50" fmla="*/ 841 w 874"/>
                <a:gd name="T51" fmla="*/ 357 h 928"/>
                <a:gd name="T52" fmla="*/ 816 w 874"/>
                <a:gd name="T53" fmla="*/ 284 h 928"/>
                <a:gd name="T54" fmla="*/ 725 w 874"/>
                <a:gd name="T55" fmla="*/ 77 h 928"/>
                <a:gd name="T56" fmla="*/ 708 w 874"/>
                <a:gd name="T57" fmla="*/ 51 h 928"/>
                <a:gd name="T58" fmla="*/ 626 w 874"/>
                <a:gd name="T59" fmla="*/ 0 h 92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874"/>
                <a:gd name="T91" fmla="*/ 0 h 928"/>
                <a:gd name="T92" fmla="*/ 874 w 874"/>
                <a:gd name="T93" fmla="*/ 928 h 92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874" h="928">
                  <a:moveTo>
                    <a:pt x="626" y="0"/>
                  </a:moveTo>
                  <a:cubicBezTo>
                    <a:pt x="482" y="32"/>
                    <a:pt x="535" y="22"/>
                    <a:pt x="467" y="34"/>
                  </a:cubicBezTo>
                  <a:cubicBezTo>
                    <a:pt x="447" y="45"/>
                    <a:pt x="427" y="49"/>
                    <a:pt x="407" y="60"/>
                  </a:cubicBezTo>
                  <a:cubicBezTo>
                    <a:pt x="383" y="74"/>
                    <a:pt x="363" y="94"/>
                    <a:pt x="338" y="107"/>
                  </a:cubicBezTo>
                  <a:cubicBezTo>
                    <a:pt x="297" y="128"/>
                    <a:pt x="255" y="147"/>
                    <a:pt x="214" y="167"/>
                  </a:cubicBezTo>
                  <a:cubicBezTo>
                    <a:pt x="195" y="187"/>
                    <a:pt x="171" y="205"/>
                    <a:pt x="145" y="215"/>
                  </a:cubicBezTo>
                  <a:cubicBezTo>
                    <a:pt x="141" y="219"/>
                    <a:pt x="137" y="225"/>
                    <a:pt x="132" y="228"/>
                  </a:cubicBezTo>
                  <a:cubicBezTo>
                    <a:pt x="128" y="230"/>
                    <a:pt x="122" y="229"/>
                    <a:pt x="119" y="232"/>
                  </a:cubicBezTo>
                  <a:cubicBezTo>
                    <a:pt x="111" y="240"/>
                    <a:pt x="97" y="268"/>
                    <a:pt x="89" y="279"/>
                  </a:cubicBezTo>
                  <a:cubicBezTo>
                    <a:pt x="79" y="311"/>
                    <a:pt x="50" y="336"/>
                    <a:pt x="33" y="365"/>
                  </a:cubicBezTo>
                  <a:cubicBezTo>
                    <a:pt x="21" y="387"/>
                    <a:pt x="14" y="412"/>
                    <a:pt x="3" y="434"/>
                  </a:cubicBezTo>
                  <a:cubicBezTo>
                    <a:pt x="4" y="464"/>
                    <a:pt x="5" y="494"/>
                    <a:pt x="7" y="524"/>
                  </a:cubicBezTo>
                  <a:cubicBezTo>
                    <a:pt x="8" y="540"/>
                    <a:pt x="11" y="556"/>
                    <a:pt x="12" y="572"/>
                  </a:cubicBezTo>
                  <a:cubicBezTo>
                    <a:pt x="16" y="649"/>
                    <a:pt x="0" y="769"/>
                    <a:pt x="85" y="817"/>
                  </a:cubicBezTo>
                  <a:cubicBezTo>
                    <a:pt x="104" y="828"/>
                    <a:pt x="128" y="823"/>
                    <a:pt x="149" y="825"/>
                  </a:cubicBezTo>
                  <a:cubicBezTo>
                    <a:pt x="194" y="836"/>
                    <a:pt x="234" y="869"/>
                    <a:pt x="278" y="885"/>
                  </a:cubicBezTo>
                  <a:cubicBezTo>
                    <a:pt x="307" y="896"/>
                    <a:pt x="333" y="902"/>
                    <a:pt x="360" y="920"/>
                  </a:cubicBezTo>
                  <a:cubicBezTo>
                    <a:pt x="364" y="917"/>
                    <a:pt x="368" y="910"/>
                    <a:pt x="373" y="911"/>
                  </a:cubicBezTo>
                  <a:cubicBezTo>
                    <a:pt x="391" y="913"/>
                    <a:pt x="424" y="928"/>
                    <a:pt x="424" y="928"/>
                  </a:cubicBezTo>
                  <a:cubicBezTo>
                    <a:pt x="480" y="923"/>
                    <a:pt x="513" y="915"/>
                    <a:pt x="562" y="903"/>
                  </a:cubicBezTo>
                  <a:cubicBezTo>
                    <a:pt x="630" y="868"/>
                    <a:pt x="749" y="815"/>
                    <a:pt x="781" y="743"/>
                  </a:cubicBezTo>
                  <a:cubicBezTo>
                    <a:pt x="790" y="698"/>
                    <a:pt x="793" y="662"/>
                    <a:pt x="816" y="623"/>
                  </a:cubicBezTo>
                  <a:cubicBezTo>
                    <a:pt x="821" y="604"/>
                    <a:pt x="825" y="588"/>
                    <a:pt x="837" y="572"/>
                  </a:cubicBezTo>
                  <a:cubicBezTo>
                    <a:pt x="843" y="553"/>
                    <a:pt x="849" y="534"/>
                    <a:pt x="859" y="516"/>
                  </a:cubicBezTo>
                  <a:cubicBezTo>
                    <a:pt x="861" y="505"/>
                    <a:pt x="870" y="497"/>
                    <a:pt x="871" y="486"/>
                  </a:cubicBezTo>
                  <a:cubicBezTo>
                    <a:pt x="874" y="430"/>
                    <a:pt x="860" y="403"/>
                    <a:pt x="841" y="357"/>
                  </a:cubicBezTo>
                  <a:cubicBezTo>
                    <a:pt x="838" y="332"/>
                    <a:pt x="830" y="306"/>
                    <a:pt x="816" y="284"/>
                  </a:cubicBezTo>
                  <a:cubicBezTo>
                    <a:pt x="794" y="209"/>
                    <a:pt x="768" y="142"/>
                    <a:pt x="725" y="77"/>
                  </a:cubicBezTo>
                  <a:cubicBezTo>
                    <a:pt x="722" y="73"/>
                    <a:pt x="712" y="54"/>
                    <a:pt x="708" y="51"/>
                  </a:cubicBezTo>
                  <a:cubicBezTo>
                    <a:pt x="685" y="29"/>
                    <a:pt x="650" y="19"/>
                    <a:pt x="626" y="0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17" name="Freeform 72" descr="Dark upward diagonal"/>
          <p:cNvSpPr>
            <a:spLocks/>
          </p:cNvSpPr>
          <p:nvPr/>
        </p:nvSpPr>
        <p:spPr bwMode="auto">
          <a:xfrm>
            <a:off x="5240338" y="4148138"/>
            <a:ext cx="1365250" cy="1474787"/>
          </a:xfrm>
          <a:custGeom>
            <a:avLst/>
            <a:gdLst>
              <a:gd name="T0" fmla="*/ 718 w 915"/>
              <a:gd name="T1" fmla="*/ 0 h 929"/>
              <a:gd name="T2" fmla="*/ 649 w 915"/>
              <a:gd name="T3" fmla="*/ 17 h 929"/>
              <a:gd name="T4" fmla="*/ 572 w 915"/>
              <a:gd name="T5" fmla="*/ 30 h 929"/>
              <a:gd name="T6" fmla="*/ 481 w 915"/>
              <a:gd name="T7" fmla="*/ 65 h 929"/>
              <a:gd name="T8" fmla="*/ 370 w 915"/>
              <a:gd name="T9" fmla="*/ 77 h 929"/>
              <a:gd name="T10" fmla="*/ 254 w 915"/>
              <a:gd name="T11" fmla="*/ 95 h 929"/>
              <a:gd name="T12" fmla="*/ 168 w 915"/>
              <a:gd name="T13" fmla="*/ 133 h 929"/>
              <a:gd name="T14" fmla="*/ 129 w 915"/>
              <a:gd name="T15" fmla="*/ 211 h 929"/>
              <a:gd name="T16" fmla="*/ 107 w 915"/>
              <a:gd name="T17" fmla="*/ 258 h 929"/>
              <a:gd name="T18" fmla="*/ 77 w 915"/>
              <a:gd name="T19" fmla="*/ 344 h 929"/>
              <a:gd name="T20" fmla="*/ 56 w 915"/>
              <a:gd name="T21" fmla="*/ 400 h 929"/>
              <a:gd name="T22" fmla="*/ 47 w 915"/>
              <a:gd name="T23" fmla="*/ 430 h 929"/>
              <a:gd name="T24" fmla="*/ 34 w 915"/>
              <a:gd name="T25" fmla="*/ 529 h 929"/>
              <a:gd name="T26" fmla="*/ 13 w 915"/>
              <a:gd name="T27" fmla="*/ 563 h 929"/>
              <a:gd name="T28" fmla="*/ 26 w 915"/>
              <a:gd name="T29" fmla="*/ 692 h 929"/>
              <a:gd name="T30" fmla="*/ 52 w 915"/>
              <a:gd name="T31" fmla="*/ 739 h 929"/>
              <a:gd name="T32" fmla="*/ 65 w 915"/>
              <a:gd name="T33" fmla="*/ 787 h 929"/>
              <a:gd name="T34" fmla="*/ 146 w 915"/>
              <a:gd name="T35" fmla="*/ 860 h 929"/>
              <a:gd name="T36" fmla="*/ 211 w 915"/>
              <a:gd name="T37" fmla="*/ 873 h 929"/>
              <a:gd name="T38" fmla="*/ 275 w 915"/>
              <a:gd name="T39" fmla="*/ 911 h 929"/>
              <a:gd name="T40" fmla="*/ 310 w 915"/>
              <a:gd name="T41" fmla="*/ 916 h 929"/>
              <a:gd name="T42" fmla="*/ 374 w 915"/>
              <a:gd name="T43" fmla="*/ 924 h 929"/>
              <a:gd name="T44" fmla="*/ 451 w 915"/>
              <a:gd name="T45" fmla="*/ 911 h 929"/>
              <a:gd name="T46" fmla="*/ 494 w 915"/>
              <a:gd name="T47" fmla="*/ 903 h 929"/>
              <a:gd name="T48" fmla="*/ 559 w 915"/>
              <a:gd name="T49" fmla="*/ 886 h 929"/>
              <a:gd name="T50" fmla="*/ 636 w 915"/>
              <a:gd name="T51" fmla="*/ 864 h 929"/>
              <a:gd name="T52" fmla="*/ 696 w 915"/>
              <a:gd name="T53" fmla="*/ 825 h 929"/>
              <a:gd name="T54" fmla="*/ 851 w 915"/>
              <a:gd name="T55" fmla="*/ 705 h 929"/>
              <a:gd name="T56" fmla="*/ 877 w 915"/>
              <a:gd name="T57" fmla="*/ 645 h 929"/>
              <a:gd name="T58" fmla="*/ 903 w 915"/>
              <a:gd name="T59" fmla="*/ 529 h 929"/>
              <a:gd name="T60" fmla="*/ 903 w 915"/>
              <a:gd name="T61" fmla="*/ 370 h 929"/>
              <a:gd name="T62" fmla="*/ 898 w 915"/>
              <a:gd name="T63" fmla="*/ 232 h 929"/>
              <a:gd name="T64" fmla="*/ 877 w 915"/>
              <a:gd name="T65" fmla="*/ 138 h 929"/>
              <a:gd name="T66" fmla="*/ 855 w 915"/>
              <a:gd name="T67" fmla="*/ 56 h 929"/>
              <a:gd name="T68" fmla="*/ 692 w 915"/>
              <a:gd name="T69" fmla="*/ 4 h 92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915"/>
              <a:gd name="T106" fmla="*/ 0 h 929"/>
              <a:gd name="T107" fmla="*/ 915 w 915"/>
              <a:gd name="T108" fmla="*/ 929 h 92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915" h="929">
                <a:moveTo>
                  <a:pt x="718" y="0"/>
                </a:moveTo>
                <a:cubicBezTo>
                  <a:pt x="694" y="4"/>
                  <a:pt x="673" y="14"/>
                  <a:pt x="649" y="17"/>
                </a:cubicBezTo>
                <a:cubicBezTo>
                  <a:pt x="624" y="21"/>
                  <a:pt x="597" y="21"/>
                  <a:pt x="572" y="30"/>
                </a:cubicBezTo>
                <a:cubicBezTo>
                  <a:pt x="542" y="41"/>
                  <a:pt x="511" y="56"/>
                  <a:pt x="481" y="65"/>
                </a:cubicBezTo>
                <a:cubicBezTo>
                  <a:pt x="447" y="75"/>
                  <a:pt x="402" y="75"/>
                  <a:pt x="370" y="77"/>
                </a:cubicBezTo>
                <a:cubicBezTo>
                  <a:pt x="330" y="82"/>
                  <a:pt x="294" y="91"/>
                  <a:pt x="254" y="95"/>
                </a:cubicBezTo>
                <a:cubicBezTo>
                  <a:pt x="224" y="104"/>
                  <a:pt x="195" y="116"/>
                  <a:pt x="168" y="133"/>
                </a:cubicBezTo>
                <a:cubicBezTo>
                  <a:pt x="155" y="159"/>
                  <a:pt x="139" y="183"/>
                  <a:pt x="129" y="211"/>
                </a:cubicBezTo>
                <a:cubicBezTo>
                  <a:pt x="123" y="227"/>
                  <a:pt x="107" y="258"/>
                  <a:pt x="107" y="258"/>
                </a:cubicBezTo>
                <a:cubicBezTo>
                  <a:pt x="100" y="287"/>
                  <a:pt x="94" y="320"/>
                  <a:pt x="77" y="344"/>
                </a:cubicBezTo>
                <a:cubicBezTo>
                  <a:pt x="72" y="365"/>
                  <a:pt x="61" y="378"/>
                  <a:pt x="56" y="400"/>
                </a:cubicBezTo>
                <a:cubicBezTo>
                  <a:pt x="53" y="410"/>
                  <a:pt x="47" y="430"/>
                  <a:pt x="47" y="430"/>
                </a:cubicBezTo>
                <a:cubicBezTo>
                  <a:pt x="44" y="453"/>
                  <a:pt x="40" y="511"/>
                  <a:pt x="34" y="529"/>
                </a:cubicBezTo>
                <a:cubicBezTo>
                  <a:pt x="30" y="542"/>
                  <a:pt x="13" y="563"/>
                  <a:pt x="13" y="563"/>
                </a:cubicBezTo>
                <a:cubicBezTo>
                  <a:pt x="0" y="604"/>
                  <a:pt x="5" y="654"/>
                  <a:pt x="26" y="692"/>
                </a:cubicBezTo>
                <a:cubicBezTo>
                  <a:pt x="35" y="708"/>
                  <a:pt x="52" y="739"/>
                  <a:pt x="52" y="739"/>
                </a:cubicBezTo>
                <a:cubicBezTo>
                  <a:pt x="55" y="756"/>
                  <a:pt x="59" y="771"/>
                  <a:pt x="65" y="787"/>
                </a:cubicBezTo>
                <a:cubicBezTo>
                  <a:pt x="75" y="839"/>
                  <a:pt x="95" y="850"/>
                  <a:pt x="146" y="860"/>
                </a:cubicBezTo>
                <a:cubicBezTo>
                  <a:pt x="177" y="879"/>
                  <a:pt x="142" y="860"/>
                  <a:pt x="211" y="873"/>
                </a:cubicBezTo>
                <a:cubicBezTo>
                  <a:pt x="236" y="878"/>
                  <a:pt x="254" y="904"/>
                  <a:pt x="275" y="911"/>
                </a:cubicBezTo>
                <a:cubicBezTo>
                  <a:pt x="286" y="915"/>
                  <a:pt x="298" y="914"/>
                  <a:pt x="310" y="916"/>
                </a:cubicBezTo>
                <a:cubicBezTo>
                  <a:pt x="339" y="929"/>
                  <a:pt x="339" y="929"/>
                  <a:pt x="374" y="924"/>
                </a:cubicBezTo>
                <a:cubicBezTo>
                  <a:pt x="401" y="916"/>
                  <a:pt x="422" y="915"/>
                  <a:pt x="451" y="911"/>
                </a:cubicBezTo>
                <a:cubicBezTo>
                  <a:pt x="465" y="909"/>
                  <a:pt x="494" y="903"/>
                  <a:pt x="494" y="903"/>
                </a:cubicBezTo>
                <a:cubicBezTo>
                  <a:pt x="514" y="889"/>
                  <a:pt x="535" y="889"/>
                  <a:pt x="559" y="886"/>
                </a:cubicBezTo>
                <a:cubicBezTo>
                  <a:pt x="582" y="879"/>
                  <a:pt x="614" y="874"/>
                  <a:pt x="636" y="864"/>
                </a:cubicBezTo>
                <a:cubicBezTo>
                  <a:pt x="657" y="854"/>
                  <a:pt x="675" y="836"/>
                  <a:pt x="696" y="825"/>
                </a:cubicBezTo>
                <a:cubicBezTo>
                  <a:pt x="761" y="791"/>
                  <a:pt x="811" y="770"/>
                  <a:pt x="851" y="705"/>
                </a:cubicBezTo>
                <a:cubicBezTo>
                  <a:pt x="856" y="684"/>
                  <a:pt x="867" y="664"/>
                  <a:pt x="877" y="645"/>
                </a:cubicBezTo>
                <a:cubicBezTo>
                  <a:pt x="880" y="598"/>
                  <a:pt x="879" y="568"/>
                  <a:pt x="903" y="529"/>
                </a:cubicBezTo>
                <a:cubicBezTo>
                  <a:pt x="915" y="476"/>
                  <a:pt x="905" y="424"/>
                  <a:pt x="903" y="370"/>
                </a:cubicBezTo>
                <a:cubicBezTo>
                  <a:pt x="901" y="324"/>
                  <a:pt x="901" y="278"/>
                  <a:pt x="898" y="232"/>
                </a:cubicBezTo>
                <a:cubicBezTo>
                  <a:pt x="896" y="201"/>
                  <a:pt x="882" y="169"/>
                  <a:pt x="877" y="138"/>
                </a:cubicBezTo>
                <a:cubicBezTo>
                  <a:pt x="873" y="116"/>
                  <a:pt x="869" y="75"/>
                  <a:pt x="855" y="56"/>
                </a:cubicBezTo>
                <a:cubicBezTo>
                  <a:pt x="826" y="18"/>
                  <a:pt x="735" y="4"/>
                  <a:pt x="692" y="4"/>
                </a:cubicBezTo>
              </a:path>
            </a:pathLst>
          </a:custGeom>
          <a:pattFill prst="dkUpDiag">
            <a:fgClr>
              <a:srgbClr val="969696"/>
            </a:fgClr>
            <a:bgClr>
              <a:srgbClr val="EAEAEA"/>
            </a:bgClr>
          </a:patt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8" name="Freeform 76"/>
          <p:cNvSpPr>
            <a:spLocks/>
          </p:cNvSpPr>
          <p:nvPr/>
        </p:nvSpPr>
        <p:spPr bwMode="auto">
          <a:xfrm>
            <a:off x="5568950" y="4462463"/>
            <a:ext cx="749300" cy="833437"/>
          </a:xfrm>
          <a:custGeom>
            <a:avLst/>
            <a:gdLst>
              <a:gd name="T0" fmla="*/ 718 w 915"/>
              <a:gd name="T1" fmla="*/ 0 h 929"/>
              <a:gd name="T2" fmla="*/ 649 w 915"/>
              <a:gd name="T3" fmla="*/ 17 h 929"/>
              <a:gd name="T4" fmla="*/ 572 w 915"/>
              <a:gd name="T5" fmla="*/ 30 h 929"/>
              <a:gd name="T6" fmla="*/ 481 w 915"/>
              <a:gd name="T7" fmla="*/ 65 h 929"/>
              <a:gd name="T8" fmla="*/ 370 w 915"/>
              <a:gd name="T9" fmla="*/ 77 h 929"/>
              <a:gd name="T10" fmla="*/ 254 w 915"/>
              <a:gd name="T11" fmla="*/ 95 h 929"/>
              <a:gd name="T12" fmla="*/ 168 w 915"/>
              <a:gd name="T13" fmla="*/ 133 h 929"/>
              <a:gd name="T14" fmla="*/ 129 w 915"/>
              <a:gd name="T15" fmla="*/ 211 h 929"/>
              <a:gd name="T16" fmla="*/ 107 w 915"/>
              <a:gd name="T17" fmla="*/ 258 h 929"/>
              <a:gd name="T18" fmla="*/ 77 w 915"/>
              <a:gd name="T19" fmla="*/ 344 h 929"/>
              <a:gd name="T20" fmla="*/ 56 w 915"/>
              <a:gd name="T21" fmla="*/ 400 h 929"/>
              <a:gd name="T22" fmla="*/ 47 w 915"/>
              <a:gd name="T23" fmla="*/ 430 h 929"/>
              <a:gd name="T24" fmla="*/ 34 w 915"/>
              <a:gd name="T25" fmla="*/ 529 h 929"/>
              <a:gd name="T26" fmla="*/ 13 w 915"/>
              <a:gd name="T27" fmla="*/ 563 h 929"/>
              <a:gd name="T28" fmla="*/ 26 w 915"/>
              <a:gd name="T29" fmla="*/ 692 h 929"/>
              <a:gd name="T30" fmla="*/ 52 w 915"/>
              <a:gd name="T31" fmla="*/ 739 h 929"/>
              <a:gd name="T32" fmla="*/ 65 w 915"/>
              <a:gd name="T33" fmla="*/ 787 h 929"/>
              <a:gd name="T34" fmla="*/ 146 w 915"/>
              <a:gd name="T35" fmla="*/ 860 h 929"/>
              <a:gd name="T36" fmla="*/ 211 w 915"/>
              <a:gd name="T37" fmla="*/ 873 h 929"/>
              <a:gd name="T38" fmla="*/ 275 w 915"/>
              <a:gd name="T39" fmla="*/ 911 h 929"/>
              <a:gd name="T40" fmla="*/ 310 w 915"/>
              <a:gd name="T41" fmla="*/ 916 h 929"/>
              <a:gd name="T42" fmla="*/ 374 w 915"/>
              <a:gd name="T43" fmla="*/ 924 h 929"/>
              <a:gd name="T44" fmla="*/ 451 w 915"/>
              <a:gd name="T45" fmla="*/ 911 h 929"/>
              <a:gd name="T46" fmla="*/ 494 w 915"/>
              <a:gd name="T47" fmla="*/ 903 h 929"/>
              <a:gd name="T48" fmla="*/ 559 w 915"/>
              <a:gd name="T49" fmla="*/ 886 h 929"/>
              <a:gd name="T50" fmla="*/ 636 w 915"/>
              <a:gd name="T51" fmla="*/ 864 h 929"/>
              <a:gd name="T52" fmla="*/ 696 w 915"/>
              <a:gd name="T53" fmla="*/ 825 h 929"/>
              <a:gd name="T54" fmla="*/ 851 w 915"/>
              <a:gd name="T55" fmla="*/ 705 h 929"/>
              <a:gd name="T56" fmla="*/ 877 w 915"/>
              <a:gd name="T57" fmla="*/ 645 h 929"/>
              <a:gd name="T58" fmla="*/ 903 w 915"/>
              <a:gd name="T59" fmla="*/ 529 h 929"/>
              <a:gd name="T60" fmla="*/ 903 w 915"/>
              <a:gd name="T61" fmla="*/ 370 h 929"/>
              <a:gd name="T62" fmla="*/ 898 w 915"/>
              <a:gd name="T63" fmla="*/ 232 h 929"/>
              <a:gd name="T64" fmla="*/ 877 w 915"/>
              <a:gd name="T65" fmla="*/ 138 h 929"/>
              <a:gd name="T66" fmla="*/ 855 w 915"/>
              <a:gd name="T67" fmla="*/ 56 h 929"/>
              <a:gd name="T68" fmla="*/ 692 w 915"/>
              <a:gd name="T69" fmla="*/ 4 h 92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915"/>
              <a:gd name="T106" fmla="*/ 0 h 929"/>
              <a:gd name="T107" fmla="*/ 915 w 915"/>
              <a:gd name="T108" fmla="*/ 929 h 92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915" h="929">
                <a:moveTo>
                  <a:pt x="718" y="0"/>
                </a:moveTo>
                <a:cubicBezTo>
                  <a:pt x="694" y="4"/>
                  <a:pt x="673" y="14"/>
                  <a:pt x="649" y="17"/>
                </a:cubicBezTo>
                <a:cubicBezTo>
                  <a:pt x="624" y="21"/>
                  <a:pt x="597" y="21"/>
                  <a:pt x="572" y="30"/>
                </a:cubicBezTo>
                <a:cubicBezTo>
                  <a:pt x="542" y="41"/>
                  <a:pt x="511" y="56"/>
                  <a:pt x="481" y="65"/>
                </a:cubicBezTo>
                <a:cubicBezTo>
                  <a:pt x="447" y="75"/>
                  <a:pt x="402" y="75"/>
                  <a:pt x="370" y="77"/>
                </a:cubicBezTo>
                <a:cubicBezTo>
                  <a:pt x="330" y="82"/>
                  <a:pt x="294" y="91"/>
                  <a:pt x="254" y="95"/>
                </a:cubicBezTo>
                <a:cubicBezTo>
                  <a:pt x="224" y="104"/>
                  <a:pt x="195" y="116"/>
                  <a:pt x="168" y="133"/>
                </a:cubicBezTo>
                <a:cubicBezTo>
                  <a:pt x="155" y="159"/>
                  <a:pt x="139" y="183"/>
                  <a:pt x="129" y="211"/>
                </a:cubicBezTo>
                <a:cubicBezTo>
                  <a:pt x="123" y="227"/>
                  <a:pt x="107" y="258"/>
                  <a:pt x="107" y="258"/>
                </a:cubicBezTo>
                <a:cubicBezTo>
                  <a:pt x="100" y="287"/>
                  <a:pt x="94" y="320"/>
                  <a:pt x="77" y="344"/>
                </a:cubicBezTo>
                <a:cubicBezTo>
                  <a:pt x="72" y="365"/>
                  <a:pt x="61" y="378"/>
                  <a:pt x="56" y="400"/>
                </a:cubicBezTo>
                <a:cubicBezTo>
                  <a:pt x="53" y="410"/>
                  <a:pt x="47" y="430"/>
                  <a:pt x="47" y="430"/>
                </a:cubicBezTo>
                <a:cubicBezTo>
                  <a:pt x="44" y="453"/>
                  <a:pt x="40" y="511"/>
                  <a:pt x="34" y="529"/>
                </a:cubicBezTo>
                <a:cubicBezTo>
                  <a:pt x="30" y="542"/>
                  <a:pt x="13" y="563"/>
                  <a:pt x="13" y="563"/>
                </a:cubicBezTo>
                <a:cubicBezTo>
                  <a:pt x="0" y="604"/>
                  <a:pt x="5" y="654"/>
                  <a:pt x="26" y="692"/>
                </a:cubicBezTo>
                <a:cubicBezTo>
                  <a:pt x="35" y="708"/>
                  <a:pt x="52" y="739"/>
                  <a:pt x="52" y="739"/>
                </a:cubicBezTo>
                <a:cubicBezTo>
                  <a:pt x="55" y="756"/>
                  <a:pt x="59" y="771"/>
                  <a:pt x="65" y="787"/>
                </a:cubicBezTo>
                <a:cubicBezTo>
                  <a:pt x="75" y="839"/>
                  <a:pt x="95" y="850"/>
                  <a:pt x="146" y="860"/>
                </a:cubicBezTo>
                <a:cubicBezTo>
                  <a:pt x="177" y="879"/>
                  <a:pt x="142" y="860"/>
                  <a:pt x="211" y="873"/>
                </a:cubicBezTo>
                <a:cubicBezTo>
                  <a:pt x="236" y="878"/>
                  <a:pt x="254" y="904"/>
                  <a:pt x="275" y="911"/>
                </a:cubicBezTo>
                <a:cubicBezTo>
                  <a:pt x="286" y="915"/>
                  <a:pt x="298" y="914"/>
                  <a:pt x="310" y="916"/>
                </a:cubicBezTo>
                <a:cubicBezTo>
                  <a:pt x="339" y="929"/>
                  <a:pt x="339" y="929"/>
                  <a:pt x="374" y="924"/>
                </a:cubicBezTo>
                <a:cubicBezTo>
                  <a:pt x="401" y="916"/>
                  <a:pt x="422" y="915"/>
                  <a:pt x="451" y="911"/>
                </a:cubicBezTo>
                <a:cubicBezTo>
                  <a:pt x="465" y="909"/>
                  <a:pt x="494" y="903"/>
                  <a:pt x="494" y="903"/>
                </a:cubicBezTo>
                <a:cubicBezTo>
                  <a:pt x="514" y="889"/>
                  <a:pt x="535" y="889"/>
                  <a:pt x="559" y="886"/>
                </a:cubicBezTo>
                <a:cubicBezTo>
                  <a:pt x="582" y="879"/>
                  <a:pt x="614" y="874"/>
                  <a:pt x="636" y="864"/>
                </a:cubicBezTo>
                <a:cubicBezTo>
                  <a:pt x="657" y="854"/>
                  <a:pt x="675" y="836"/>
                  <a:pt x="696" y="825"/>
                </a:cubicBezTo>
                <a:cubicBezTo>
                  <a:pt x="761" y="791"/>
                  <a:pt x="811" y="770"/>
                  <a:pt x="851" y="705"/>
                </a:cubicBezTo>
                <a:cubicBezTo>
                  <a:pt x="856" y="684"/>
                  <a:pt x="867" y="664"/>
                  <a:pt x="877" y="645"/>
                </a:cubicBezTo>
                <a:cubicBezTo>
                  <a:pt x="880" y="598"/>
                  <a:pt x="879" y="568"/>
                  <a:pt x="903" y="529"/>
                </a:cubicBezTo>
                <a:cubicBezTo>
                  <a:pt x="915" y="476"/>
                  <a:pt x="905" y="424"/>
                  <a:pt x="903" y="370"/>
                </a:cubicBezTo>
                <a:cubicBezTo>
                  <a:pt x="901" y="324"/>
                  <a:pt x="901" y="278"/>
                  <a:pt x="898" y="232"/>
                </a:cubicBezTo>
                <a:cubicBezTo>
                  <a:pt x="896" y="201"/>
                  <a:pt x="882" y="169"/>
                  <a:pt x="877" y="138"/>
                </a:cubicBezTo>
                <a:cubicBezTo>
                  <a:pt x="873" y="116"/>
                  <a:pt x="869" y="75"/>
                  <a:pt x="855" y="56"/>
                </a:cubicBezTo>
                <a:cubicBezTo>
                  <a:pt x="826" y="18"/>
                  <a:pt x="735" y="4"/>
                  <a:pt x="692" y="4"/>
                </a:cubicBezTo>
              </a:path>
            </a:pathLst>
          </a:cu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825500"/>
            <a:ext cx="8859837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3600" dirty="0" smtClean="0">
                <a:latin typeface="+mj-lt"/>
                <a:ea typeface="ＭＳ Ｐゴシック"/>
                <a:cs typeface="ＭＳ Ｐゴシック"/>
              </a:rPr>
              <a:t>Performance:  Strength  </a:t>
            </a:r>
            <a:endParaRPr lang="en-US" sz="3600" dirty="0">
              <a:solidFill>
                <a:srgbClr val="000000"/>
              </a:solidFill>
              <a:latin typeface="+mj-lt"/>
              <a:ea typeface="ＭＳ Ｐゴシック"/>
              <a:cs typeface="ＭＳ Ｐゴシック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/>
          <a:srcRect t="41743" b="5505"/>
          <a:stretch>
            <a:fillRect/>
          </a:stretch>
        </p:blipFill>
        <p:spPr bwMode="auto">
          <a:xfrm>
            <a:off x="-197872" y="1484487"/>
            <a:ext cx="9468000" cy="5137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825500"/>
            <a:ext cx="8859837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3600" dirty="0" smtClean="0">
                <a:latin typeface="+mj-lt"/>
                <a:ea typeface="ＭＳ Ｐゴシック"/>
                <a:cs typeface="ＭＳ Ｐゴシック"/>
              </a:rPr>
              <a:t>Performance:  RCPT  </a:t>
            </a:r>
            <a:r>
              <a:rPr lang="en-US" sz="3600" dirty="0" smtClean="0">
                <a:solidFill>
                  <a:srgbClr val="000000"/>
                </a:solidFill>
                <a:latin typeface="+mj-lt"/>
                <a:ea typeface="ＭＳ Ｐゴシック"/>
                <a:cs typeface="ＭＳ Ｐゴシック"/>
              </a:rPr>
              <a:t>T277/C1202  No change</a:t>
            </a:r>
            <a:endParaRPr lang="en-US" sz="3600" dirty="0">
              <a:solidFill>
                <a:srgbClr val="000000"/>
              </a:solidFill>
              <a:latin typeface="+mj-lt"/>
              <a:ea typeface="ＭＳ Ｐゴシック"/>
              <a:cs typeface="ＭＳ Ｐゴシック"/>
            </a:endParaRPr>
          </a:p>
        </p:txBody>
      </p:sp>
      <p:pic>
        <p:nvPicPr>
          <p:cNvPr id="20483" name="Picture 7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9963" y="1654191"/>
            <a:ext cx="8596619" cy="51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ASR Resistance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32212" y="1924629"/>
            <a:ext cx="6739732" cy="4576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Field Trials – T277/C1202</a:t>
            </a:r>
          </a:p>
        </p:txBody>
      </p:sp>
      <p:pic>
        <p:nvPicPr>
          <p:cNvPr id="2150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758825" y="1601788"/>
            <a:ext cx="7605713" cy="5256212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851781"/>
            <a:ext cx="7772400" cy="1066800"/>
          </a:xfrm>
        </p:spPr>
        <p:txBody>
          <a:bodyPr/>
          <a:lstStyle/>
          <a:p>
            <a:pPr eaLnBrk="1" hangingPunct="1"/>
            <a:r>
              <a:rPr lang="en-US" dirty="0" smtClean="0"/>
              <a:t>AASHTO M240 &amp; ASTM C595 Requirements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785" y="2159876"/>
            <a:ext cx="8424365" cy="4477407"/>
          </a:xfrm>
        </p:spPr>
        <p:txBody>
          <a:bodyPr/>
          <a:lstStyle/>
          <a:p>
            <a:r>
              <a:rPr lang="en-US" b="1" dirty="0" smtClean="0"/>
              <a:t>Type IL</a:t>
            </a:r>
            <a:r>
              <a:rPr lang="en-US" dirty="0" smtClean="0"/>
              <a:t>—Portland-limestone blended cement</a:t>
            </a:r>
          </a:p>
          <a:p>
            <a:pPr lvl="1"/>
            <a:r>
              <a:rPr lang="en-US" dirty="0" smtClean="0"/>
              <a:t>Example: </a:t>
            </a:r>
            <a:r>
              <a:rPr lang="en-US" b="1" dirty="0" smtClean="0">
                <a:solidFill>
                  <a:srgbClr val="FF0000"/>
                </a:solidFill>
              </a:rPr>
              <a:t>Type IL(10) </a:t>
            </a:r>
            <a:r>
              <a:rPr lang="en-US" dirty="0" smtClean="0"/>
              <a:t>= 10% limestone</a:t>
            </a:r>
          </a:p>
          <a:p>
            <a:r>
              <a:rPr lang="en-US" b="1" dirty="0" smtClean="0"/>
              <a:t>Type IT</a:t>
            </a:r>
            <a:r>
              <a:rPr lang="en-US" dirty="0" smtClean="0"/>
              <a:t>—Ternary blended cement with limestone</a:t>
            </a:r>
          </a:p>
          <a:p>
            <a:pPr lvl="1"/>
            <a:r>
              <a:rPr lang="en-US" dirty="0" smtClean="0"/>
              <a:t>Example 1: Type IT(L10)(P10) = 10% limestone and 10% </a:t>
            </a:r>
            <a:r>
              <a:rPr lang="en-US" dirty="0" err="1" smtClean="0"/>
              <a:t>pozzolan</a:t>
            </a:r>
            <a:endParaRPr lang="en-US" dirty="0" smtClean="0"/>
          </a:p>
          <a:p>
            <a:pPr lvl="1"/>
            <a:r>
              <a:rPr lang="en-US" dirty="0" smtClean="0"/>
              <a:t>Example 2: Type IT(S15)(L10) = 15% slag and 10% limestone</a:t>
            </a:r>
          </a:p>
          <a:p>
            <a:r>
              <a:rPr lang="en-US" dirty="0" smtClean="0"/>
              <a:t>Limestone content 5% to 15%</a:t>
            </a:r>
          </a:p>
          <a:p>
            <a:pPr lvl="1" eaLnBrk="1" hangingPunct="1"/>
            <a:endParaRPr lang="en-US" dirty="0" smtClean="0"/>
          </a:p>
        </p:txBody>
      </p:sp>
      <p:sp>
        <p:nvSpPr>
          <p:cNvPr id="6149" name="Rectangle 4"/>
          <p:cNvSpPr>
            <a:spLocks noChangeArrowheads="1"/>
          </p:cNvSpPr>
          <p:nvPr/>
        </p:nvSpPr>
        <p:spPr bwMode="auto">
          <a:xfrm>
            <a:off x="7172325" y="14827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851781"/>
            <a:ext cx="7772400" cy="1066800"/>
          </a:xfrm>
        </p:spPr>
        <p:txBody>
          <a:bodyPr/>
          <a:lstStyle/>
          <a:p>
            <a:pPr eaLnBrk="1" hangingPunct="1"/>
            <a:r>
              <a:rPr lang="en-US" dirty="0" smtClean="0"/>
              <a:t>AASHTO M240 &amp; ASTM C595 Requirements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785" y="2333297"/>
            <a:ext cx="8424365" cy="4244924"/>
          </a:xfrm>
        </p:spPr>
        <p:txBody>
          <a:bodyPr/>
          <a:lstStyle/>
          <a:p>
            <a:r>
              <a:rPr lang="en-US" dirty="0" smtClean="0"/>
              <a:t>Same physical requirement as existing C595/M240 cement types</a:t>
            </a:r>
          </a:p>
          <a:p>
            <a:r>
              <a:rPr lang="en-US" dirty="0" smtClean="0"/>
              <a:t>Chemical require  changes– sulfate content, LOI</a:t>
            </a:r>
          </a:p>
          <a:p>
            <a:r>
              <a:rPr lang="en-US" dirty="0" smtClean="0"/>
              <a:t>Sulfate resistance – no MS or HS in initial ballot</a:t>
            </a:r>
          </a:p>
          <a:p>
            <a:r>
              <a:rPr lang="en-US" dirty="0" smtClean="0"/>
              <a:t>Limestone quality specs – %CaCO</a:t>
            </a:r>
            <a:r>
              <a:rPr lang="en-US" baseline="-25000" dirty="0" smtClean="0"/>
              <a:t>3</a:t>
            </a:r>
            <a:r>
              <a:rPr lang="en-US" dirty="0" smtClean="0"/>
              <a:t>, MBI, TOC</a:t>
            </a:r>
          </a:p>
          <a:p>
            <a:r>
              <a:rPr lang="en-US" dirty="0" smtClean="0"/>
              <a:t>Not all cement quarries will have limestone that meets the standard.</a:t>
            </a:r>
          </a:p>
          <a:p>
            <a:pPr eaLnBrk="1" hangingPunct="1"/>
            <a:endParaRPr lang="en-US" dirty="0" smtClean="0"/>
          </a:p>
          <a:p>
            <a:pPr lvl="1" eaLnBrk="1" hangingPunct="1"/>
            <a:endParaRPr lang="en-US" dirty="0" smtClean="0"/>
          </a:p>
        </p:txBody>
      </p:sp>
      <p:sp>
        <p:nvSpPr>
          <p:cNvPr id="6149" name="Rectangle 4"/>
          <p:cNvSpPr>
            <a:spLocks noChangeArrowheads="1"/>
          </p:cNvSpPr>
          <p:nvPr/>
        </p:nvSpPr>
        <p:spPr bwMode="auto">
          <a:xfrm>
            <a:off x="7172325" y="14827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887139"/>
            <a:ext cx="7772400" cy="1066800"/>
          </a:xfrm>
        </p:spPr>
        <p:txBody>
          <a:bodyPr/>
          <a:lstStyle/>
          <a:p>
            <a:r>
              <a:rPr lang="en-US" dirty="0" smtClean="0"/>
              <a:t>Requirements for </a:t>
            </a:r>
            <a:r>
              <a:rPr lang="en-US" i="1" dirty="0" smtClean="0"/>
              <a:t>Limestone</a:t>
            </a:r>
            <a:r>
              <a:rPr lang="en-US" dirty="0" smtClean="0"/>
              <a:t> for Use in Type IL – Cannot add agriculture limestone to Portland cement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04622" y="2522484"/>
          <a:ext cx="8734425" cy="293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91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28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2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3096">
                <a:tc>
                  <a:txBody>
                    <a:bodyPr/>
                    <a:lstStyle/>
                    <a:p>
                      <a:pPr marL="18288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2400" b="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Test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Method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Limit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30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CaCO</a:t>
                      </a:r>
                      <a:r>
                        <a:rPr lang="en-US" sz="2400" b="0" baseline="-250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content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C114/T105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Min. 70%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30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Methylene blue 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index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See Annex A2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Max. 1.2 g/100g</a:t>
                      </a:r>
                      <a:r>
                        <a:rPr lang="en-US" sz="2400" b="0" i="1" baseline="300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30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Total organic 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carbon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See Annex A3</a:t>
                      </a:r>
                      <a:endParaRPr lang="en-US" sz="2400" b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Max.0.5%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574" y="1514475"/>
            <a:ext cx="8466411" cy="4419600"/>
          </a:xfrm>
        </p:spPr>
        <p:txBody>
          <a:bodyPr/>
          <a:lstStyle/>
          <a:p>
            <a:pPr lvl="1">
              <a:defRPr/>
            </a:pPr>
            <a:r>
              <a:rPr lang="en-US" dirty="0" smtClean="0"/>
              <a:t>Cement fineness is 480-500.  Limestone is more friable than clinker in grinding and particle size is controlled to control set and strength.</a:t>
            </a:r>
          </a:p>
          <a:p>
            <a:pPr lvl="1">
              <a:defRPr/>
            </a:pPr>
            <a:r>
              <a:rPr lang="en-US" dirty="0" smtClean="0"/>
              <a:t>PCA claims that higher fineness does not affect water demand.</a:t>
            </a:r>
          </a:p>
          <a:p>
            <a:pPr lvl="1">
              <a:defRPr/>
            </a:pPr>
            <a:r>
              <a:rPr lang="en-US" dirty="0" smtClean="0"/>
              <a:t>Limestone is inert and does not react.</a:t>
            </a:r>
          </a:p>
          <a:p>
            <a:pPr lvl="1">
              <a:defRPr/>
            </a:pPr>
            <a:r>
              <a:rPr lang="en-US" dirty="0" smtClean="0"/>
              <a:t>Several states have already approved Type IL</a:t>
            </a:r>
          </a:p>
          <a:p>
            <a:pPr lvl="1">
              <a:defRPr/>
            </a:pPr>
            <a:r>
              <a:rPr lang="en-US" dirty="0" smtClean="0"/>
              <a:t>There is no price benefit in using PLC.</a:t>
            </a:r>
          </a:p>
          <a:p>
            <a:pPr lvl="1">
              <a:defRPr/>
            </a:pPr>
            <a:r>
              <a:rPr lang="en-US" dirty="0" smtClean="0">
                <a:solidFill>
                  <a:schemeClr val="tx1"/>
                </a:solidFill>
              </a:rPr>
              <a:t>PLC can be available in this area</a:t>
            </a:r>
          </a:p>
          <a:p>
            <a:pPr lvl="1">
              <a:defRPr/>
            </a:pPr>
            <a:endParaRPr lang="en-US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1">
              <a:defRPr/>
            </a:pPr>
            <a:endParaRPr lang="en-US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1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62127 Slide 2  BUFER•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622300"/>
            <a:ext cx="9144000" cy="623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4389438"/>
            <a:ext cx="9144000" cy="1143000"/>
          </a:xfrm>
          <a:solidFill>
            <a:schemeClr val="tx1">
              <a:alpha val="72156"/>
            </a:schemeClr>
          </a:solidFill>
          <a:ln>
            <a:solidFill>
              <a:srgbClr val="000000"/>
            </a:solidFill>
          </a:ln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solidFill>
                  <a:schemeClr val="accent3"/>
                </a:solidFill>
              </a:rPr>
              <a:t>Thank you!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5514975"/>
            <a:ext cx="9144000" cy="685800"/>
          </a:xfrm>
          <a:solidFill>
            <a:schemeClr val="tx1">
              <a:alpha val="50195"/>
            </a:schemeClr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D07">
  <a:themeElements>
    <a:clrScheme name="SD07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5B100"/>
      </a:accent1>
      <a:accent2>
        <a:srgbClr val="CDD500"/>
      </a:accent2>
      <a:accent3>
        <a:srgbClr val="FFFFFF"/>
      </a:accent3>
      <a:accent4>
        <a:srgbClr val="000000"/>
      </a:accent4>
      <a:accent5>
        <a:srgbClr val="E7D5AA"/>
      </a:accent5>
      <a:accent6>
        <a:srgbClr val="BAC100"/>
      </a:accent6>
      <a:hlink>
        <a:srgbClr val="89B107"/>
      </a:hlink>
      <a:folHlink>
        <a:srgbClr val="03D400"/>
      </a:folHlink>
    </a:clrScheme>
    <a:fontScheme name="SD07">
      <a:majorFont>
        <a:latin typeface="Franklin Gothic Demi Cond"/>
        <a:ea typeface="ＭＳ Ｐゴシック"/>
        <a:cs typeface=""/>
      </a:majorFont>
      <a:minorFont>
        <a:latin typeface="Franklin Gothic Book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SD07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D07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D07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D07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D07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D07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D07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D07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D07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D07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D07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D07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D07 13">
        <a:dk1>
          <a:srgbClr val="333333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2A2A2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D07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B100"/>
        </a:accent1>
        <a:accent2>
          <a:srgbClr val="CDD500"/>
        </a:accent2>
        <a:accent3>
          <a:srgbClr val="FFFFFF"/>
        </a:accent3>
        <a:accent4>
          <a:srgbClr val="000000"/>
        </a:accent4>
        <a:accent5>
          <a:srgbClr val="E7D5AA"/>
        </a:accent5>
        <a:accent6>
          <a:srgbClr val="BAC100"/>
        </a:accent6>
        <a:hlink>
          <a:srgbClr val="89B107"/>
        </a:hlink>
        <a:folHlink>
          <a:srgbClr val="03D4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8106</TotalTime>
  <Words>537</Words>
  <Application>Microsoft Office PowerPoint</Application>
  <PresentationFormat>On-screen Show (4:3)</PresentationFormat>
  <Paragraphs>103</Paragraphs>
  <Slides>21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ＭＳ Ｐゴシック</vt:lpstr>
      <vt:lpstr>Arial</vt:lpstr>
      <vt:lpstr>Franklin Gothic Book</vt:lpstr>
      <vt:lpstr>Franklin Gothic Demi Cond</vt:lpstr>
      <vt:lpstr>Times New Roman</vt:lpstr>
      <vt:lpstr>Wingdings</vt:lpstr>
      <vt:lpstr>SD07</vt:lpstr>
      <vt:lpstr>Worksheet</vt:lpstr>
      <vt:lpstr>PowerPoint Presentation</vt:lpstr>
      <vt:lpstr>PowerPoint Presentation</vt:lpstr>
      <vt:lpstr> Portland-Limestone Blended Cements </vt:lpstr>
      <vt:lpstr>Portland-Limestone Cement</vt:lpstr>
      <vt:lpstr>Environmental Benefits </vt:lpstr>
      <vt:lpstr>Energy to Produce Cement</vt:lpstr>
      <vt:lpstr>Environmental Benefits - CO2</vt:lpstr>
      <vt:lpstr>History of Limestone in Cements</vt:lpstr>
      <vt:lpstr>PowerPoint Presentation</vt:lpstr>
      <vt:lpstr>Why 15%?</vt:lpstr>
      <vt:lpstr>How Limestone Works</vt:lpstr>
      <vt:lpstr>How Limestone Works</vt:lpstr>
      <vt:lpstr>PowerPoint Presentation</vt:lpstr>
      <vt:lpstr>PowerPoint Presentation</vt:lpstr>
      <vt:lpstr>ASR Resistance</vt:lpstr>
      <vt:lpstr>Field Trials – T277/C1202</vt:lpstr>
      <vt:lpstr>AASHTO M240 &amp; ASTM C595 Requirements</vt:lpstr>
      <vt:lpstr>AASHTO M240 &amp; ASTM C595 Requirements</vt:lpstr>
      <vt:lpstr>Requirements for Limestone for Use in Type IL – Cannot add agriculture limestone to Portland cement</vt:lpstr>
      <vt:lpstr>Additional Information</vt:lpstr>
      <vt:lpstr>Thank you!</vt:lpstr>
    </vt:vector>
  </TitlesOfParts>
  <Company>Portland Cement Assoc.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Portland-Limestone Blended Cements</dc:title>
  <dc:creator>PCA LSHTG</dc:creator>
  <cp:keywords>portland-limestone blended cement</cp:keywords>
  <dc:description>Rec'd from Lou Jany on 9/25/12.  This is the presentation Lou gave, along with assistance from Freddy Slim, to the PennDOT "Materials Bureau" on 9/25/12.</dc:description>
  <cp:lastModifiedBy>John M. Guynn</cp:lastModifiedBy>
  <cp:revision>556</cp:revision>
  <cp:lastPrinted>2007-01-31T19:28:24Z</cp:lastPrinted>
  <dcterms:created xsi:type="dcterms:W3CDTF">2007-08-08T19:17:19Z</dcterms:created>
  <dcterms:modified xsi:type="dcterms:W3CDTF">2017-01-02T03:30:37Z</dcterms:modified>
  <cp:category>cement technology</cp:category>
</cp:coreProperties>
</file>